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autoCompressPictures="0">
  <p:sldMasterIdLst>
    <p:sldMasterId id="2147483648" r:id="rId1"/>
  </p:sldMasterIdLst>
  <p:handoutMasterIdLst>
    <p:handoutMasterId r:id="rId23"/>
  </p:handoutMasterIdLst>
  <p:sldIdLst>
    <p:sldId id="375" r:id="rId2"/>
    <p:sldId id="521" r:id="rId3"/>
    <p:sldId id="522" r:id="rId4"/>
    <p:sldId id="523" r:id="rId5"/>
    <p:sldId id="524" r:id="rId6"/>
    <p:sldId id="525" r:id="rId7"/>
    <p:sldId id="526" r:id="rId8"/>
    <p:sldId id="527" r:id="rId9"/>
    <p:sldId id="528" r:id="rId10"/>
    <p:sldId id="529" r:id="rId11"/>
    <p:sldId id="530" r:id="rId12"/>
    <p:sldId id="531" r:id="rId13"/>
    <p:sldId id="532" r:id="rId14"/>
    <p:sldId id="533" r:id="rId15"/>
    <p:sldId id="534" r:id="rId16"/>
    <p:sldId id="535" r:id="rId17"/>
    <p:sldId id="536" r:id="rId18"/>
    <p:sldId id="537" r:id="rId19"/>
    <p:sldId id="538" r:id="rId20"/>
    <p:sldId id="539" r:id="rId21"/>
    <p:sldId id="384"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AF159F5-E089-4CEC-AC67-D0844431A341}" v="125" dt="2022-09-19T14:25:29.47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82876" autoAdjust="0"/>
    <p:restoredTop sz="94993" autoAdjust="0"/>
  </p:normalViewPr>
  <p:slideViewPr>
    <p:cSldViewPr snapToGrid="0" snapToObjects="1">
      <p:cViewPr varScale="1">
        <p:scale>
          <a:sx n="112" d="100"/>
          <a:sy n="112" d="100"/>
        </p:scale>
        <p:origin x="348" y="96"/>
      </p:cViewPr>
      <p:guideLst>
        <p:guide orient="horz" pos="2160"/>
        <p:guide pos="3840"/>
      </p:guideLst>
    </p:cSldViewPr>
  </p:slideViewPr>
  <p:outlineViewPr>
    <p:cViewPr>
      <p:scale>
        <a:sx n="33" d="100"/>
        <a:sy n="33" d="100"/>
      </p:scale>
      <p:origin x="0" y="-446"/>
    </p:cViewPr>
  </p:outlineViewPr>
  <p:notesTextViewPr>
    <p:cViewPr>
      <p:scale>
        <a:sx n="1" d="1"/>
        <a:sy n="1" d="1"/>
      </p:scale>
      <p:origin x="0" y="0"/>
    </p:cViewPr>
  </p:notesTextViewPr>
  <p:notesViewPr>
    <p:cSldViewPr snapToGrid="0" snapToObjects="1">
      <p:cViewPr varScale="1">
        <p:scale>
          <a:sx n="87" d="100"/>
          <a:sy n="87" d="100"/>
        </p:scale>
        <p:origin x="2696" y="20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handoutMaster" Target="handoutMasters/handoutMaster1.xml"/><Relationship Id="rId28"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2F17359-000A-9044-B834-9FBD0018D52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FC98B882-BA21-D947-B59A-B375F7B018C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E773F5E-F60B-3D42-A6DD-6D5611C2F6EE}" type="datetimeFigureOut">
              <a:rPr lang="en-US" smtClean="0"/>
              <a:t>4/16/2023</a:t>
            </a:fld>
            <a:endParaRPr lang="en-US" dirty="0"/>
          </a:p>
        </p:txBody>
      </p:sp>
      <p:sp>
        <p:nvSpPr>
          <p:cNvPr id="4" name="Footer Placeholder 3">
            <a:extLst>
              <a:ext uri="{FF2B5EF4-FFF2-40B4-BE49-F238E27FC236}">
                <a16:creationId xmlns:a16="http://schemas.microsoft.com/office/drawing/2014/main" id="{8219AD5B-1A75-1A4A-8459-A96AB79E9D2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C49C6818-84EB-2D43-AA44-FC64C4595BF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B28A1AC-D174-D44D-BB31-612041F19AA1}" type="slidenum">
              <a:rPr lang="en-US" smtClean="0"/>
              <a:t>‹#›</a:t>
            </a:fld>
            <a:endParaRPr lang="en-US" dirty="0"/>
          </a:p>
        </p:txBody>
      </p:sp>
    </p:spTree>
    <p:extLst>
      <p:ext uri="{BB962C8B-B14F-4D97-AF65-F5344CB8AC3E}">
        <p14:creationId xmlns:p14="http://schemas.microsoft.com/office/powerpoint/2010/main" val="3575170339"/>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resentation Title_2">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2946" y="0"/>
            <a:ext cx="6098946"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6487905" y="5286196"/>
            <a:ext cx="4179375" cy="356462"/>
          </a:xfrm>
        </p:spPr>
        <p:txBody>
          <a:bodyPr lIns="0" rIns="0">
            <a:normAutofit/>
          </a:bodyPr>
          <a:lstStyle>
            <a:lvl1pPr marL="0" indent="0" algn="r">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6487905" y="2715790"/>
            <a:ext cx="4179376" cy="2387600"/>
          </a:xfrm>
        </p:spPr>
        <p:txBody>
          <a:bodyPr lIns="0" rIns="0" anchor="b">
            <a:normAutofit/>
          </a:bodyPr>
          <a:lstStyle>
            <a:lvl1pPr algn="r">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7" name="Straight Connector 6">
            <a:extLst>
              <a:ext uri="{FF2B5EF4-FFF2-40B4-BE49-F238E27FC236}">
                <a16:creationId xmlns:a16="http://schemas.microsoft.com/office/drawing/2014/main" id="{ED7A90A1-A930-7E45-A0C6-7B528BC17B68}"/>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22892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ivider Slide_2">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0" y="1215342"/>
            <a:ext cx="5822209" cy="4427316"/>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10" name="Text Placeholder 2">
            <a:extLst>
              <a:ext uri="{FF2B5EF4-FFF2-40B4-BE49-F238E27FC236}">
                <a16:creationId xmlns:a16="http://schemas.microsoft.com/office/drawing/2014/main" id="{01B97752-63E3-7E41-86AA-8084AC3E48D7}"/>
              </a:ext>
            </a:extLst>
          </p:cNvPr>
          <p:cNvSpPr>
            <a:spLocks noGrp="1"/>
          </p:cNvSpPr>
          <p:nvPr>
            <p:ph type="body" idx="13" hasCustomPrompt="1"/>
          </p:nvPr>
        </p:nvSpPr>
        <p:spPr>
          <a:xfrm>
            <a:off x="6487905" y="5286196"/>
            <a:ext cx="4179375" cy="356462"/>
          </a:xfrm>
        </p:spPr>
        <p:txBody>
          <a:bodyPr lIns="0" rIns="0">
            <a:normAutofit/>
          </a:bodyPr>
          <a:lstStyle>
            <a:lvl1pPr marL="0" indent="0" algn="r">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11" name="Title 1">
            <a:extLst>
              <a:ext uri="{FF2B5EF4-FFF2-40B4-BE49-F238E27FC236}">
                <a16:creationId xmlns:a16="http://schemas.microsoft.com/office/drawing/2014/main" id="{B45521CA-473D-274E-A252-50E49A3EFD16}"/>
              </a:ext>
            </a:extLst>
          </p:cNvPr>
          <p:cNvSpPr>
            <a:spLocks noGrp="1"/>
          </p:cNvSpPr>
          <p:nvPr>
            <p:ph type="ctrTitle"/>
          </p:nvPr>
        </p:nvSpPr>
        <p:spPr>
          <a:xfrm>
            <a:off x="6487905" y="2715790"/>
            <a:ext cx="4179376" cy="2387600"/>
          </a:xfrm>
        </p:spPr>
        <p:txBody>
          <a:bodyPr lIns="0" rIns="0" anchor="b">
            <a:normAutofit/>
          </a:bodyPr>
          <a:lstStyle>
            <a:lvl1pPr algn="r">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12" name="Straight Connector 11">
            <a:extLst>
              <a:ext uri="{FF2B5EF4-FFF2-40B4-BE49-F238E27FC236}">
                <a16:creationId xmlns:a16="http://schemas.microsoft.com/office/drawing/2014/main" id="{E71328B3-338C-BB43-A9F5-AACCE2E54E86}"/>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66953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ivider Slide_3">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0" y="1928264"/>
            <a:ext cx="5822209" cy="4427316"/>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10" name="Text Placeholder 2">
            <a:extLst>
              <a:ext uri="{FF2B5EF4-FFF2-40B4-BE49-F238E27FC236}">
                <a16:creationId xmlns:a16="http://schemas.microsoft.com/office/drawing/2014/main" id="{01B97752-63E3-7E41-86AA-8084AC3E48D7}"/>
              </a:ext>
            </a:extLst>
          </p:cNvPr>
          <p:cNvSpPr>
            <a:spLocks noGrp="1"/>
          </p:cNvSpPr>
          <p:nvPr>
            <p:ph type="body" idx="13" hasCustomPrompt="1"/>
          </p:nvPr>
        </p:nvSpPr>
        <p:spPr>
          <a:xfrm>
            <a:off x="6487905" y="4498670"/>
            <a:ext cx="4179375" cy="356462"/>
          </a:xfrm>
        </p:spPr>
        <p:txBody>
          <a:bodyPr lIns="0" rIns="0">
            <a:normAutofit/>
          </a:bodyPr>
          <a:lstStyle>
            <a:lvl1pPr marL="0" indent="0" algn="r">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11" name="Title 1">
            <a:extLst>
              <a:ext uri="{FF2B5EF4-FFF2-40B4-BE49-F238E27FC236}">
                <a16:creationId xmlns:a16="http://schemas.microsoft.com/office/drawing/2014/main" id="{B45521CA-473D-274E-A252-50E49A3EFD16}"/>
              </a:ext>
            </a:extLst>
          </p:cNvPr>
          <p:cNvSpPr>
            <a:spLocks noGrp="1"/>
          </p:cNvSpPr>
          <p:nvPr>
            <p:ph type="ctrTitle"/>
          </p:nvPr>
        </p:nvSpPr>
        <p:spPr>
          <a:xfrm>
            <a:off x="6487905" y="1928264"/>
            <a:ext cx="4179376" cy="2387600"/>
          </a:xfrm>
        </p:spPr>
        <p:txBody>
          <a:bodyPr lIns="0" rIns="0" anchor="b">
            <a:normAutofit/>
          </a:bodyPr>
          <a:lstStyle>
            <a:lvl1pPr algn="r">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7" name="Straight Connector 6">
            <a:extLst>
              <a:ext uri="{FF2B5EF4-FFF2-40B4-BE49-F238E27FC236}">
                <a16:creationId xmlns:a16="http://schemas.microsoft.com/office/drawing/2014/main" id="{E327254B-5501-7248-A89F-42912B5A8BD2}"/>
              </a:ext>
            </a:extLst>
          </p:cNvPr>
          <p:cNvCxnSpPr>
            <a:cxnSpLocks/>
          </p:cNvCxnSpPr>
          <p:nvPr userDrawn="1"/>
        </p:nvCxnSpPr>
        <p:spPr>
          <a:xfrm>
            <a:off x="0" y="1405468"/>
            <a:ext cx="1219200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70053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ivider Slide_4">
    <p:bg>
      <p:bgPr>
        <a:solidFill>
          <a:schemeClr val="accent4">
            <a:lumMod val="50000"/>
          </a:schemeClr>
        </a:solidFill>
        <a:effectLst/>
      </p:bgPr>
    </p:bg>
    <p:spTree>
      <p:nvGrpSpPr>
        <p:cNvPr id="1" name=""/>
        <p:cNvGrpSpPr/>
        <p:nvPr/>
      </p:nvGrpSpPr>
      <p:grpSpPr>
        <a:xfrm>
          <a:off x="0" y="0"/>
          <a:ext cx="0" cy="0"/>
          <a:chOff x="0" y="0"/>
          <a:chExt cx="0" cy="0"/>
        </a:xfrm>
      </p:grpSpPr>
      <p:pic>
        <p:nvPicPr>
          <p:cNvPr id="7" name="Picture Placeholder 21" descr="Woman on tablet ">
            <a:extLst>
              <a:ext uri="{FF2B5EF4-FFF2-40B4-BE49-F238E27FC236}">
                <a16:creationId xmlns:a16="http://schemas.microsoft.com/office/drawing/2014/main" id="{79F82B97-E9C9-C740-AE3A-A0BB4822DD8F}"/>
              </a:ext>
            </a:extLst>
          </p:cNvPr>
          <p:cNvPicPr>
            <a:picLocks noChangeAspect="1"/>
          </p:cNvPicPr>
          <p:nvPr userDrawn="1"/>
        </p:nvPicPr>
        <p:blipFill rotWithShape="1">
          <a:blip r:embed="rId2" cstate="screen">
            <a:alphaModFix amt="35000"/>
            <a:extLst>
              <a:ext uri="{28A0092B-C50C-407E-A947-70E740481C1C}">
                <a14:useLocalDpi xmlns:a14="http://schemas.microsoft.com/office/drawing/2010/main"/>
              </a:ext>
            </a:extLst>
          </a:blip>
          <a:srcRect/>
          <a:stretch/>
        </p:blipFill>
        <p:spPr>
          <a:xfrm>
            <a:off x="1124487" y="0"/>
            <a:ext cx="11067514" cy="6858000"/>
          </a:xfrm>
          <a:prstGeom prst="rect">
            <a:avLst/>
          </a:prstGeom>
          <a:solidFill>
            <a:schemeClr val="tx1"/>
          </a:solidFill>
        </p:spPr>
      </p:pic>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1124487" y="-1"/>
            <a:ext cx="11067514"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Sagona ExtraLight" panose="02020303050505020204" pitchFamily="18" charset="0"/>
              </a:defRPr>
            </a:lvl1pPr>
          </a:lstStyle>
          <a:p>
            <a:r>
              <a:rPr lang="en-US"/>
              <a:t>Click to edit Master title style</a:t>
            </a:r>
            <a:endParaRPr lang="en-US" dirty="0"/>
          </a:p>
        </p:txBody>
      </p:sp>
      <p:cxnSp>
        <p:nvCxnSpPr>
          <p:cNvPr id="8" name="Straight Connector 7">
            <a:extLst>
              <a:ext uri="{FF2B5EF4-FFF2-40B4-BE49-F238E27FC236}">
                <a16:creationId xmlns:a16="http://schemas.microsoft.com/office/drawing/2014/main" id="{6C4B436F-A511-A141-900B-BA20A19A1BCE}"/>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308799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ivider Slide_5">
    <p:spTree>
      <p:nvGrpSpPr>
        <p:cNvPr id="1" name=""/>
        <p:cNvGrpSpPr/>
        <p:nvPr/>
      </p:nvGrpSpPr>
      <p:grpSpPr>
        <a:xfrm>
          <a:off x="0" y="0"/>
          <a:ext cx="0" cy="0"/>
          <a:chOff x="0" y="0"/>
          <a:chExt cx="0" cy="0"/>
        </a:xfrm>
      </p:grpSpPr>
      <p:pic>
        <p:nvPicPr>
          <p:cNvPr id="7" name="Picture Placeholder 21" descr="Woman on tablet ">
            <a:extLst>
              <a:ext uri="{FF2B5EF4-FFF2-40B4-BE49-F238E27FC236}">
                <a16:creationId xmlns:a16="http://schemas.microsoft.com/office/drawing/2014/main" id="{79F82B97-E9C9-C740-AE3A-A0BB4822DD8F}"/>
              </a:ext>
            </a:extLst>
          </p:cNvPr>
          <p:cNvPicPr>
            <a:picLocks noChangeAspect="1"/>
          </p:cNvPicPr>
          <p:nvPr userDrawn="1"/>
        </p:nvPicPr>
        <p:blipFill rotWithShape="1">
          <a:blip r:embed="rId2" cstate="screen">
            <a:alphaModFix amt="35000"/>
            <a:extLst>
              <a:ext uri="{28A0092B-C50C-407E-A947-70E740481C1C}">
                <a14:useLocalDpi xmlns:a14="http://schemas.microsoft.com/office/drawing/2010/main"/>
              </a:ext>
            </a:extLst>
          </a:blip>
          <a:srcRect/>
          <a:stretch/>
        </p:blipFill>
        <p:spPr>
          <a:xfrm>
            <a:off x="0" y="0"/>
            <a:ext cx="12192001" cy="6858000"/>
          </a:xfrm>
          <a:prstGeom prst="rect">
            <a:avLst/>
          </a:prstGeom>
          <a:solidFill>
            <a:schemeClr val="tx1"/>
          </a:solidFill>
        </p:spPr>
      </p:pic>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Sagona ExtraLight" panose="02020303050505020204" pitchFamily="18" charset="0"/>
              </a:defRPr>
            </a:lvl1pPr>
          </a:lstStyle>
          <a:p>
            <a:r>
              <a:rPr lang="en-US"/>
              <a:t>Click to edit Master title style</a:t>
            </a:r>
            <a:endParaRPr lang="en-US" dirty="0"/>
          </a:p>
        </p:txBody>
      </p:sp>
      <p:cxnSp>
        <p:nvCxnSpPr>
          <p:cNvPr id="9" name="Straight Connector 8">
            <a:extLst>
              <a:ext uri="{FF2B5EF4-FFF2-40B4-BE49-F238E27FC236}">
                <a16:creationId xmlns:a16="http://schemas.microsoft.com/office/drawing/2014/main" id="{4A57CAA2-2658-B441-A787-4B54C65D3BF1}"/>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12387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 w/Caption_2">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3482977"/>
            <a:ext cx="10668000" cy="3375025"/>
          </a:xfrm>
          <a:prstGeom prst="rect">
            <a:avLst/>
          </a:prstGeom>
          <a:solidFill>
            <a:schemeClr val="accent4">
              <a:lumMod val="50000"/>
            </a:schemeClr>
          </a:solidFill>
        </p:spPr>
        <p:txBody>
          <a:bodyPr/>
          <a:lstStyle/>
          <a:p>
            <a:r>
              <a:rPr lang="en-US"/>
              <a:t>Click icon to add picture</a:t>
            </a:r>
            <a:endParaRPr lang="id-ID" dirty="0"/>
          </a:p>
        </p:txBody>
      </p:sp>
      <p:sp>
        <p:nvSpPr>
          <p:cNvPr id="6" name="Text Placeholder 2">
            <a:extLst>
              <a:ext uri="{FF2B5EF4-FFF2-40B4-BE49-F238E27FC236}">
                <a16:creationId xmlns:a16="http://schemas.microsoft.com/office/drawing/2014/main" id="{5832AA92-D0AC-8247-A360-19A5932C4E36}"/>
              </a:ext>
            </a:extLst>
          </p:cNvPr>
          <p:cNvSpPr>
            <a:spLocks noGrp="1"/>
          </p:cNvSpPr>
          <p:nvPr>
            <p:ph idx="1" hasCustomPrompt="1"/>
          </p:nvPr>
        </p:nvSpPr>
        <p:spPr>
          <a:xfrm>
            <a:off x="5635662" y="339644"/>
            <a:ext cx="5014993"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a:extLst>
              <a:ext uri="{FF2B5EF4-FFF2-40B4-BE49-F238E27FC236}">
                <a16:creationId xmlns:a16="http://schemas.microsoft.com/office/drawing/2014/main" id="{E3AD9F76-09D6-0D4E-99ED-D9391C974AD2}"/>
              </a:ext>
            </a:extLst>
          </p:cNvPr>
          <p:cNvSpPr>
            <a:spLocks noGrp="1"/>
          </p:cNvSpPr>
          <p:nvPr>
            <p:ph type="ctrTitle"/>
          </p:nvPr>
        </p:nvSpPr>
        <p:spPr>
          <a:xfrm>
            <a:off x="820856" y="339644"/>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11" name="Straight Connector 10">
            <a:extLst>
              <a:ext uri="{FF2B5EF4-FFF2-40B4-BE49-F238E27FC236}">
                <a16:creationId xmlns:a16="http://schemas.microsoft.com/office/drawing/2014/main" id="{4C8C2B99-ED08-1F48-BE5D-40E40D09C7B7}"/>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8875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w/Caption_3">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608843" y="3482977"/>
            <a:ext cx="10961177" cy="3375025"/>
          </a:xfrm>
          <a:prstGeom prst="rect">
            <a:avLst/>
          </a:prstGeom>
          <a:solidFill>
            <a:schemeClr val="accent4">
              <a:lumMod val="50000"/>
            </a:schemeClr>
          </a:solidFill>
        </p:spPr>
        <p:txBody>
          <a:bodyPr/>
          <a:lstStyle/>
          <a:p>
            <a:r>
              <a:rPr lang="en-US"/>
              <a:t>Click icon to add picture</a:t>
            </a:r>
            <a:endParaRPr lang="id-ID" dirty="0"/>
          </a:p>
        </p:txBody>
      </p:sp>
      <p:cxnSp>
        <p:nvCxnSpPr>
          <p:cNvPr id="10" name="Straight Connector 9">
            <a:extLst>
              <a:ext uri="{FF2B5EF4-FFF2-40B4-BE49-F238E27FC236}">
                <a16:creationId xmlns:a16="http://schemas.microsoft.com/office/drawing/2014/main" id="{79B33817-49F3-B440-A271-466603AE1964}"/>
              </a:ext>
            </a:extLst>
          </p:cNvPr>
          <p:cNvCxnSpPr>
            <a:cxnSpLocks/>
          </p:cNvCxnSpPr>
          <p:nvPr userDrawn="1"/>
        </p:nvCxnSpPr>
        <p:spPr>
          <a:xfrm>
            <a:off x="0" y="421214"/>
            <a:ext cx="1219200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Text Placeholder 2">
            <a:extLst>
              <a:ext uri="{FF2B5EF4-FFF2-40B4-BE49-F238E27FC236}">
                <a16:creationId xmlns:a16="http://schemas.microsoft.com/office/drawing/2014/main" id="{8576316B-7498-2E42-9B52-88BF1C9DF40C}"/>
              </a:ext>
            </a:extLst>
          </p:cNvPr>
          <p:cNvSpPr>
            <a:spLocks noGrp="1"/>
          </p:cNvSpPr>
          <p:nvPr>
            <p:ph idx="1" hasCustomPrompt="1"/>
          </p:nvPr>
        </p:nvSpPr>
        <p:spPr>
          <a:xfrm>
            <a:off x="5567465" y="568512"/>
            <a:ext cx="6002556"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itle 1">
            <a:extLst>
              <a:ext uri="{FF2B5EF4-FFF2-40B4-BE49-F238E27FC236}">
                <a16:creationId xmlns:a16="http://schemas.microsoft.com/office/drawing/2014/main" id="{451775DA-49A0-2F4D-9F21-5D20DA6BA9B6}"/>
              </a:ext>
            </a:extLst>
          </p:cNvPr>
          <p:cNvSpPr>
            <a:spLocks noGrp="1"/>
          </p:cNvSpPr>
          <p:nvPr>
            <p:ph type="ctrTitle"/>
          </p:nvPr>
        </p:nvSpPr>
        <p:spPr>
          <a:xfrm>
            <a:off x="608844" y="568512"/>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spTree>
    <p:extLst>
      <p:ext uri="{BB962C8B-B14F-4D97-AF65-F5344CB8AC3E}">
        <p14:creationId xmlns:p14="http://schemas.microsoft.com/office/powerpoint/2010/main" val="149645621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 w/Caption_4">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3482977"/>
            <a:ext cx="12192000" cy="3375025"/>
          </a:xfrm>
          <a:prstGeom prst="rect">
            <a:avLst/>
          </a:prstGeom>
          <a:solidFill>
            <a:schemeClr val="accent4">
              <a:lumMod val="50000"/>
            </a:schemeClr>
          </a:solidFill>
        </p:spPr>
        <p:txBody>
          <a:bodyPr/>
          <a:lstStyle/>
          <a:p>
            <a:r>
              <a:rPr lang="en-US"/>
              <a:t>Click icon to add picture</a:t>
            </a:r>
            <a:endParaRPr lang="id-ID" dirty="0"/>
          </a:p>
        </p:txBody>
      </p:sp>
      <p:cxnSp>
        <p:nvCxnSpPr>
          <p:cNvPr id="5" name="Straight Connector 4">
            <a:extLst>
              <a:ext uri="{FF2B5EF4-FFF2-40B4-BE49-F238E27FC236}">
                <a16:creationId xmlns:a16="http://schemas.microsoft.com/office/drawing/2014/main" id="{40C0F668-C1BA-A349-A542-9E54E73E8178}"/>
              </a:ext>
            </a:extLst>
          </p:cNvPr>
          <p:cNvCxnSpPr>
            <a:cxnSpLocks/>
          </p:cNvCxnSpPr>
          <p:nvPr userDrawn="1"/>
        </p:nvCxnSpPr>
        <p:spPr>
          <a:xfrm>
            <a:off x="4961621" y="339644"/>
            <a:ext cx="0" cy="2806512"/>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Text Placeholder 2">
            <a:extLst>
              <a:ext uri="{FF2B5EF4-FFF2-40B4-BE49-F238E27FC236}">
                <a16:creationId xmlns:a16="http://schemas.microsoft.com/office/drawing/2014/main" id="{5832AA92-D0AC-8247-A360-19A5932C4E36}"/>
              </a:ext>
            </a:extLst>
          </p:cNvPr>
          <p:cNvSpPr>
            <a:spLocks noGrp="1"/>
          </p:cNvSpPr>
          <p:nvPr>
            <p:ph idx="1" hasCustomPrompt="1"/>
          </p:nvPr>
        </p:nvSpPr>
        <p:spPr>
          <a:xfrm>
            <a:off x="5351244" y="339644"/>
            <a:ext cx="6002556"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a:extLst>
              <a:ext uri="{FF2B5EF4-FFF2-40B4-BE49-F238E27FC236}">
                <a16:creationId xmlns:a16="http://schemas.microsoft.com/office/drawing/2014/main" id="{E3AD9F76-09D6-0D4E-99ED-D9391C974AD2}"/>
              </a:ext>
            </a:extLst>
          </p:cNvPr>
          <p:cNvSpPr>
            <a:spLocks noGrp="1"/>
          </p:cNvSpPr>
          <p:nvPr>
            <p:ph type="ctrTitle"/>
          </p:nvPr>
        </p:nvSpPr>
        <p:spPr>
          <a:xfrm>
            <a:off x="392623" y="339644"/>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spTree>
    <p:extLst>
      <p:ext uri="{BB962C8B-B14F-4D97-AF65-F5344CB8AC3E}">
        <p14:creationId xmlns:p14="http://schemas.microsoft.com/office/powerpoint/2010/main" val="78032671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 w/Caption_5">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3482977"/>
            <a:ext cx="12192000" cy="3375025"/>
          </a:xfrm>
          <a:prstGeom prst="rect">
            <a:avLst/>
          </a:prstGeom>
          <a:solidFill>
            <a:schemeClr val="accent4">
              <a:lumMod val="50000"/>
            </a:schemeClr>
          </a:solidFill>
        </p:spPr>
        <p:txBody>
          <a:bodyPr/>
          <a:lstStyle/>
          <a:p>
            <a:r>
              <a:rPr lang="en-US"/>
              <a:t>Click icon to add picture</a:t>
            </a:r>
            <a:endParaRPr lang="id-ID" dirty="0"/>
          </a:p>
        </p:txBody>
      </p:sp>
      <p:sp>
        <p:nvSpPr>
          <p:cNvPr id="6" name="Text Placeholder 2">
            <a:extLst>
              <a:ext uri="{FF2B5EF4-FFF2-40B4-BE49-F238E27FC236}">
                <a16:creationId xmlns:a16="http://schemas.microsoft.com/office/drawing/2014/main" id="{5832AA92-D0AC-8247-A360-19A5932C4E36}"/>
              </a:ext>
            </a:extLst>
          </p:cNvPr>
          <p:cNvSpPr>
            <a:spLocks noGrp="1"/>
          </p:cNvSpPr>
          <p:nvPr>
            <p:ph idx="1" hasCustomPrompt="1"/>
          </p:nvPr>
        </p:nvSpPr>
        <p:spPr>
          <a:xfrm>
            <a:off x="5351244" y="568512"/>
            <a:ext cx="6002556"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a:extLst>
              <a:ext uri="{FF2B5EF4-FFF2-40B4-BE49-F238E27FC236}">
                <a16:creationId xmlns:a16="http://schemas.microsoft.com/office/drawing/2014/main" id="{E3AD9F76-09D6-0D4E-99ED-D9391C974AD2}"/>
              </a:ext>
            </a:extLst>
          </p:cNvPr>
          <p:cNvSpPr>
            <a:spLocks noGrp="1"/>
          </p:cNvSpPr>
          <p:nvPr>
            <p:ph type="ctrTitle"/>
          </p:nvPr>
        </p:nvSpPr>
        <p:spPr>
          <a:xfrm>
            <a:off x="392623" y="568512"/>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15" name="Straight Connector 14">
            <a:extLst>
              <a:ext uri="{FF2B5EF4-FFF2-40B4-BE49-F238E27FC236}">
                <a16:creationId xmlns:a16="http://schemas.microsoft.com/office/drawing/2014/main" id="{16414763-7D4F-994A-AAA9-7DC46C19D816}"/>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670651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mparison_1">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4/16/2023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27321" y="339645"/>
            <a:ext cx="10134369"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78CECE2-CD4D-4A44-927A-53FFE158AF1C}"/>
              </a:ext>
            </a:extLst>
          </p:cNvPr>
          <p:cNvCxnSpPr>
            <a:cxnSpLocks/>
          </p:cNvCxnSpPr>
          <p:nvPr userDrawn="1"/>
        </p:nvCxnSpPr>
        <p:spPr>
          <a:xfrm>
            <a:off x="113431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id="{11B2D7F8-9505-6148-BEA2-27C4290FF6E2}"/>
              </a:ext>
            </a:extLst>
          </p:cNvPr>
          <p:cNvSpPr>
            <a:spLocks noGrp="1"/>
          </p:cNvSpPr>
          <p:nvPr>
            <p:ph sz="half" idx="1"/>
          </p:nvPr>
        </p:nvSpPr>
        <p:spPr>
          <a:xfrm>
            <a:off x="1627321" y="2330824"/>
            <a:ext cx="4693727"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3">
            <a:extLst>
              <a:ext uri="{FF2B5EF4-FFF2-40B4-BE49-F238E27FC236}">
                <a16:creationId xmlns:a16="http://schemas.microsoft.com/office/drawing/2014/main" id="{A9ADB053-F5D5-D34D-B6E3-A8AB7297F1F9}"/>
              </a:ext>
            </a:extLst>
          </p:cNvPr>
          <p:cNvSpPr>
            <a:spLocks noGrp="1"/>
          </p:cNvSpPr>
          <p:nvPr>
            <p:ph sz="half" idx="2"/>
          </p:nvPr>
        </p:nvSpPr>
        <p:spPr>
          <a:xfrm>
            <a:off x="7067963" y="2330824"/>
            <a:ext cx="4693727"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2">
            <a:extLst>
              <a:ext uri="{FF2B5EF4-FFF2-40B4-BE49-F238E27FC236}">
                <a16:creationId xmlns:a16="http://schemas.microsoft.com/office/drawing/2014/main" id="{B75E12F7-C53F-EB47-8D86-3CE7D6B2A8FB}"/>
              </a:ext>
            </a:extLst>
          </p:cNvPr>
          <p:cNvSpPr>
            <a:spLocks noGrp="1"/>
          </p:cNvSpPr>
          <p:nvPr>
            <p:ph type="body" idx="13"/>
          </p:nvPr>
        </p:nvSpPr>
        <p:spPr>
          <a:xfrm>
            <a:off x="1627322" y="1468740"/>
            <a:ext cx="4672156"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5" name="Text Placeholder 4">
            <a:extLst>
              <a:ext uri="{FF2B5EF4-FFF2-40B4-BE49-F238E27FC236}">
                <a16:creationId xmlns:a16="http://schemas.microsoft.com/office/drawing/2014/main" id="{0C3895DE-E9F7-5A41-91A4-BC8DE509CFFC}"/>
              </a:ext>
            </a:extLst>
          </p:cNvPr>
          <p:cNvSpPr>
            <a:spLocks noGrp="1"/>
          </p:cNvSpPr>
          <p:nvPr>
            <p:ph type="body" sz="quarter" idx="3"/>
          </p:nvPr>
        </p:nvSpPr>
        <p:spPr>
          <a:xfrm>
            <a:off x="7067963" y="1468740"/>
            <a:ext cx="4695165"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342073714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mparison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4/16/2023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0134369"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id="{11B2D7F8-9505-6148-BEA2-27C4290FF6E2}"/>
              </a:ext>
            </a:extLst>
          </p:cNvPr>
          <p:cNvSpPr>
            <a:spLocks noGrp="1"/>
          </p:cNvSpPr>
          <p:nvPr>
            <p:ph sz="half" idx="1"/>
          </p:nvPr>
        </p:nvSpPr>
        <p:spPr>
          <a:xfrm>
            <a:off x="392623" y="2330824"/>
            <a:ext cx="4693727"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3">
            <a:extLst>
              <a:ext uri="{FF2B5EF4-FFF2-40B4-BE49-F238E27FC236}">
                <a16:creationId xmlns:a16="http://schemas.microsoft.com/office/drawing/2014/main" id="{A9ADB053-F5D5-D34D-B6E3-A8AB7297F1F9}"/>
              </a:ext>
            </a:extLst>
          </p:cNvPr>
          <p:cNvSpPr>
            <a:spLocks noGrp="1"/>
          </p:cNvSpPr>
          <p:nvPr>
            <p:ph sz="half" idx="2"/>
          </p:nvPr>
        </p:nvSpPr>
        <p:spPr>
          <a:xfrm>
            <a:off x="5833265" y="2330824"/>
            <a:ext cx="4693727"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2">
            <a:extLst>
              <a:ext uri="{FF2B5EF4-FFF2-40B4-BE49-F238E27FC236}">
                <a16:creationId xmlns:a16="http://schemas.microsoft.com/office/drawing/2014/main" id="{B75E12F7-C53F-EB47-8D86-3CE7D6B2A8FB}"/>
              </a:ext>
            </a:extLst>
          </p:cNvPr>
          <p:cNvSpPr>
            <a:spLocks noGrp="1"/>
          </p:cNvSpPr>
          <p:nvPr>
            <p:ph type="body" idx="13"/>
          </p:nvPr>
        </p:nvSpPr>
        <p:spPr>
          <a:xfrm>
            <a:off x="392624" y="1468740"/>
            <a:ext cx="4672156"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5" name="Text Placeholder 4">
            <a:extLst>
              <a:ext uri="{FF2B5EF4-FFF2-40B4-BE49-F238E27FC236}">
                <a16:creationId xmlns:a16="http://schemas.microsoft.com/office/drawing/2014/main" id="{0C3895DE-E9F7-5A41-91A4-BC8DE509CFFC}"/>
              </a:ext>
            </a:extLst>
          </p:cNvPr>
          <p:cNvSpPr>
            <a:spLocks noGrp="1"/>
          </p:cNvSpPr>
          <p:nvPr>
            <p:ph type="body" sz="quarter" idx="3"/>
          </p:nvPr>
        </p:nvSpPr>
        <p:spPr>
          <a:xfrm>
            <a:off x="5833265" y="1468740"/>
            <a:ext cx="4695165"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17" name="Straight Connector 16">
            <a:extLst>
              <a:ext uri="{FF2B5EF4-FFF2-40B4-BE49-F238E27FC236}">
                <a16:creationId xmlns:a16="http://schemas.microsoft.com/office/drawing/2014/main" id="{E28CCA37-00BD-0A43-8647-67DD0510A7E3}"/>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91966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resentation Title_3">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6093055" y="0"/>
            <a:ext cx="6098946"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cxnSp>
        <p:nvCxnSpPr>
          <p:cNvPr id="3" name="Straight Connector 2">
            <a:extLst>
              <a:ext uri="{FF2B5EF4-FFF2-40B4-BE49-F238E27FC236}">
                <a16:creationId xmlns:a16="http://schemas.microsoft.com/office/drawing/2014/main" id="{A9525627-537D-D740-918D-FD8895672A9F}"/>
              </a:ext>
            </a:extLst>
          </p:cNvPr>
          <p:cNvCxnSpPr>
            <a:cxnSpLocks/>
          </p:cNvCxnSpPr>
          <p:nvPr userDrawn="1"/>
        </p:nvCxnSpPr>
        <p:spPr>
          <a:xfrm>
            <a:off x="0" y="1720312"/>
            <a:ext cx="609305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spTree>
    <p:extLst>
      <p:ext uri="{BB962C8B-B14F-4D97-AF65-F5344CB8AC3E}">
        <p14:creationId xmlns:p14="http://schemas.microsoft.com/office/powerpoint/2010/main" val="181424920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mparison_3">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4/16/2023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6" name="Title 1">
            <a:extLst>
              <a:ext uri="{FF2B5EF4-FFF2-40B4-BE49-F238E27FC236}">
                <a16:creationId xmlns:a16="http://schemas.microsoft.com/office/drawing/2014/main" id="{89CD5966-5C30-E943-A71E-F48460A377D6}"/>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8" name="Content Placeholder 2">
            <a:extLst>
              <a:ext uri="{FF2B5EF4-FFF2-40B4-BE49-F238E27FC236}">
                <a16:creationId xmlns:a16="http://schemas.microsoft.com/office/drawing/2014/main" id="{CF969977-F5DB-3A45-9E9E-556F0938C059}"/>
              </a:ext>
            </a:extLst>
          </p:cNvPr>
          <p:cNvSpPr>
            <a:spLocks noGrp="1"/>
          </p:cNvSpPr>
          <p:nvPr>
            <p:ph sz="half" idx="1"/>
          </p:nvPr>
        </p:nvSpPr>
        <p:spPr>
          <a:xfrm>
            <a:off x="392623" y="2330824"/>
            <a:ext cx="5181600"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3">
            <a:extLst>
              <a:ext uri="{FF2B5EF4-FFF2-40B4-BE49-F238E27FC236}">
                <a16:creationId xmlns:a16="http://schemas.microsoft.com/office/drawing/2014/main" id="{36D6BBCB-7852-8449-BC02-C5471A775B24}"/>
              </a:ext>
            </a:extLst>
          </p:cNvPr>
          <p:cNvSpPr>
            <a:spLocks noGrp="1"/>
          </p:cNvSpPr>
          <p:nvPr>
            <p:ph sz="half" idx="2"/>
          </p:nvPr>
        </p:nvSpPr>
        <p:spPr>
          <a:xfrm>
            <a:off x="6172200" y="2330824"/>
            <a:ext cx="5181600"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2">
            <a:extLst>
              <a:ext uri="{FF2B5EF4-FFF2-40B4-BE49-F238E27FC236}">
                <a16:creationId xmlns:a16="http://schemas.microsoft.com/office/drawing/2014/main" id="{725055FA-EC63-034E-B383-78552FAEA374}"/>
              </a:ext>
            </a:extLst>
          </p:cNvPr>
          <p:cNvSpPr>
            <a:spLocks noGrp="1"/>
          </p:cNvSpPr>
          <p:nvPr>
            <p:ph type="body" idx="13"/>
          </p:nvPr>
        </p:nvSpPr>
        <p:spPr>
          <a:xfrm>
            <a:off x="392623" y="1468740"/>
            <a:ext cx="5157787"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Text Placeholder 4">
            <a:extLst>
              <a:ext uri="{FF2B5EF4-FFF2-40B4-BE49-F238E27FC236}">
                <a16:creationId xmlns:a16="http://schemas.microsoft.com/office/drawing/2014/main" id="{163F1262-F0B7-5B4F-A1EE-7A2D9835E6EC}"/>
              </a:ext>
            </a:extLst>
          </p:cNvPr>
          <p:cNvSpPr>
            <a:spLocks noGrp="1"/>
          </p:cNvSpPr>
          <p:nvPr>
            <p:ph type="body" sz="quarter" idx="3"/>
          </p:nvPr>
        </p:nvSpPr>
        <p:spPr>
          <a:xfrm>
            <a:off x="6172200" y="1468740"/>
            <a:ext cx="5183188"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13" name="Straight Connector 12">
            <a:extLst>
              <a:ext uri="{FF2B5EF4-FFF2-40B4-BE49-F238E27FC236}">
                <a16:creationId xmlns:a16="http://schemas.microsoft.com/office/drawing/2014/main" id="{55F5877A-6F1B-5C4C-8792-78CDE344D0E0}"/>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581641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mparison_5">
    <p:spTree>
      <p:nvGrpSpPr>
        <p:cNvPr id="1" name=""/>
        <p:cNvGrpSpPr/>
        <p:nvPr/>
      </p:nvGrpSpPr>
      <p:grpSpPr>
        <a:xfrm>
          <a:off x="0" y="0"/>
          <a:ext cx="0" cy="0"/>
          <a:chOff x="0" y="0"/>
          <a:chExt cx="0" cy="0"/>
        </a:xfrm>
      </p:grpSpPr>
      <p:sp>
        <p:nvSpPr>
          <p:cNvPr id="12" name="Picture Placeholder 5">
            <a:extLst>
              <a:ext uri="{FF2B5EF4-FFF2-40B4-BE49-F238E27FC236}">
                <a16:creationId xmlns:a16="http://schemas.microsoft.com/office/drawing/2014/main" id="{C5233AE2-5078-C34D-8EAD-6F7B344F5241}"/>
              </a:ext>
            </a:extLst>
          </p:cNvPr>
          <p:cNvSpPr>
            <a:spLocks noGrp="1"/>
          </p:cNvSpPr>
          <p:nvPr>
            <p:ph type="pic" sz="quarter" idx="15"/>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cxnSp>
        <p:nvCxnSpPr>
          <p:cNvPr id="14" name="Straight Connector 13">
            <a:extLst>
              <a:ext uri="{FF2B5EF4-FFF2-40B4-BE49-F238E27FC236}">
                <a16:creationId xmlns:a16="http://schemas.microsoft.com/office/drawing/2014/main" id="{24699EEF-FB75-1A46-B6B6-39CCF65A9EA4}"/>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4/16/2023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6" name="Title 1">
            <a:extLst>
              <a:ext uri="{FF2B5EF4-FFF2-40B4-BE49-F238E27FC236}">
                <a16:creationId xmlns:a16="http://schemas.microsoft.com/office/drawing/2014/main" id="{89CD5966-5C30-E943-A71E-F48460A377D6}"/>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8" name="Content Placeholder 2">
            <a:extLst>
              <a:ext uri="{FF2B5EF4-FFF2-40B4-BE49-F238E27FC236}">
                <a16:creationId xmlns:a16="http://schemas.microsoft.com/office/drawing/2014/main" id="{CF969977-F5DB-3A45-9E9E-556F0938C059}"/>
              </a:ext>
            </a:extLst>
          </p:cNvPr>
          <p:cNvSpPr>
            <a:spLocks noGrp="1"/>
          </p:cNvSpPr>
          <p:nvPr>
            <p:ph sz="half" idx="1"/>
          </p:nvPr>
        </p:nvSpPr>
        <p:spPr>
          <a:xfrm>
            <a:off x="392623" y="2330824"/>
            <a:ext cx="5181600" cy="3846139"/>
          </a:xfrm>
        </p:spPr>
        <p:txBody>
          <a:bodyPr>
            <a:normAutofit/>
          </a:bodyPr>
          <a:lstStyle>
            <a:lvl1pPr>
              <a:lnSpc>
                <a:spcPct val="100000"/>
              </a:lnSpc>
              <a:defRPr sz="1600">
                <a:solidFill>
                  <a:schemeClr val="bg1"/>
                </a:solidFill>
                <a:latin typeface="+mj-lt"/>
                <a:cs typeface="Calibri" panose="020F0502020204030204" pitchFamily="34" charset="0"/>
              </a:defRPr>
            </a:lvl1pPr>
            <a:lvl2pPr>
              <a:lnSpc>
                <a:spcPct val="100000"/>
              </a:lnSpc>
              <a:defRPr sz="1600">
                <a:solidFill>
                  <a:schemeClr val="bg1"/>
                </a:solidFill>
                <a:latin typeface="+mj-lt"/>
                <a:cs typeface="Calibri" panose="020F0502020204030204" pitchFamily="34" charset="0"/>
              </a:defRPr>
            </a:lvl2pPr>
            <a:lvl3pPr>
              <a:lnSpc>
                <a:spcPct val="100000"/>
              </a:lnSpc>
              <a:defRPr sz="1600">
                <a:solidFill>
                  <a:schemeClr val="bg1"/>
                </a:solidFill>
                <a:latin typeface="+mj-lt"/>
                <a:cs typeface="Calibri" panose="020F0502020204030204" pitchFamily="34" charset="0"/>
              </a:defRPr>
            </a:lvl3pPr>
            <a:lvl4pPr>
              <a:lnSpc>
                <a:spcPct val="100000"/>
              </a:lnSpc>
              <a:defRPr sz="1600">
                <a:solidFill>
                  <a:schemeClr val="bg1"/>
                </a:solidFill>
                <a:latin typeface="+mj-lt"/>
                <a:cs typeface="Calibri" panose="020F0502020204030204" pitchFamily="34" charset="0"/>
              </a:defRPr>
            </a:lvl4pPr>
            <a:lvl5pPr>
              <a:lnSpc>
                <a:spcPct val="100000"/>
              </a:lnSpc>
              <a:defRPr sz="1600">
                <a:solidFill>
                  <a:schemeClr val="bg1"/>
                </a:solidFill>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3">
            <a:extLst>
              <a:ext uri="{FF2B5EF4-FFF2-40B4-BE49-F238E27FC236}">
                <a16:creationId xmlns:a16="http://schemas.microsoft.com/office/drawing/2014/main" id="{36D6BBCB-7852-8449-BC02-C5471A775B24}"/>
              </a:ext>
            </a:extLst>
          </p:cNvPr>
          <p:cNvSpPr>
            <a:spLocks noGrp="1"/>
          </p:cNvSpPr>
          <p:nvPr>
            <p:ph sz="half" idx="2"/>
          </p:nvPr>
        </p:nvSpPr>
        <p:spPr>
          <a:xfrm>
            <a:off x="6172200" y="2330824"/>
            <a:ext cx="5181600" cy="3846139"/>
          </a:xfrm>
        </p:spPr>
        <p:txBody>
          <a:bodyPr>
            <a:normAutofit/>
          </a:bodyPr>
          <a:lstStyle>
            <a:lvl1pPr>
              <a:lnSpc>
                <a:spcPct val="100000"/>
              </a:lnSpc>
              <a:defRPr sz="1600">
                <a:solidFill>
                  <a:schemeClr val="bg1"/>
                </a:solidFill>
                <a:latin typeface="+mj-lt"/>
                <a:cs typeface="Calibri" panose="020F0502020204030204" pitchFamily="34" charset="0"/>
              </a:defRPr>
            </a:lvl1pPr>
            <a:lvl2pPr>
              <a:lnSpc>
                <a:spcPct val="100000"/>
              </a:lnSpc>
              <a:defRPr sz="1600">
                <a:solidFill>
                  <a:schemeClr val="bg1"/>
                </a:solidFill>
                <a:latin typeface="+mj-lt"/>
                <a:cs typeface="Calibri" panose="020F0502020204030204" pitchFamily="34" charset="0"/>
              </a:defRPr>
            </a:lvl2pPr>
            <a:lvl3pPr>
              <a:lnSpc>
                <a:spcPct val="100000"/>
              </a:lnSpc>
              <a:defRPr sz="1600">
                <a:solidFill>
                  <a:schemeClr val="bg1"/>
                </a:solidFill>
                <a:latin typeface="+mj-lt"/>
                <a:cs typeface="Calibri" panose="020F0502020204030204" pitchFamily="34" charset="0"/>
              </a:defRPr>
            </a:lvl3pPr>
            <a:lvl4pPr>
              <a:lnSpc>
                <a:spcPct val="100000"/>
              </a:lnSpc>
              <a:defRPr sz="1600">
                <a:solidFill>
                  <a:schemeClr val="bg1"/>
                </a:solidFill>
                <a:latin typeface="+mj-lt"/>
                <a:cs typeface="Calibri" panose="020F0502020204030204" pitchFamily="34" charset="0"/>
              </a:defRPr>
            </a:lvl4pPr>
            <a:lvl5pPr>
              <a:lnSpc>
                <a:spcPct val="100000"/>
              </a:lnSpc>
              <a:defRPr sz="1600">
                <a:solidFill>
                  <a:schemeClr val="bg1"/>
                </a:solidFill>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2">
            <a:extLst>
              <a:ext uri="{FF2B5EF4-FFF2-40B4-BE49-F238E27FC236}">
                <a16:creationId xmlns:a16="http://schemas.microsoft.com/office/drawing/2014/main" id="{725055FA-EC63-034E-B383-78552FAEA374}"/>
              </a:ext>
            </a:extLst>
          </p:cNvPr>
          <p:cNvSpPr>
            <a:spLocks noGrp="1"/>
          </p:cNvSpPr>
          <p:nvPr>
            <p:ph type="body" idx="13"/>
          </p:nvPr>
        </p:nvSpPr>
        <p:spPr>
          <a:xfrm>
            <a:off x="392623" y="1468740"/>
            <a:ext cx="5157787" cy="823912"/>
          </a:xfrm>
        </p:spPr>
        <p:txBody>
          <a:bodyPr anchor="b">
            <a:normAutofit/>
          </a:bodyPr>
          <a:lstStyle>
            <a:lvl1pPr marL="0" indent="0">
              <a:buNone/>
              <a:defRPr sz="2800" b="1">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Text Placeholder 4">
            <a:extLst>
              <a:ext uri="{FF2B5EF4-FFF2-40B4-BE49-F238E27FC236}">
                <a16:creationId xmlns:a16="http://schemas.microsoft.com/office/drawing/2014/main" id="{163F1262-F0B7-5B4F-A1EE-7A2D9835E6EC}"/>
              </a:ext>
            </a:extLst>
          </p:cNvPr>
          <p:cNvSpPr>
            <a:spLocks noGrp="1"/>
          </p:cNvSpPr>
          <p:nvPr>
            <p:ph type="body" sz="quarter" idx="3"/>
          </p:nvPr>
        </p:nvSpPr>
        <p:spPr>
          <a:xfrm>
            <a:off x="6172200" y="1468740"/>
            <a:ext cx="5183188" cy="823912"/>
          </a:xfrm>
        </p:spPr>
        <p:txBody>
          <a:bodyPr anchor="b">
            <a:normAutofit/>
          </a:bodyPr>
          <a:lstStyle>
            <a:lvl1pPr marL="0" indent="0">
              <a:buNone/>
              <a:defRPr sz="2800" b="1">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13" name="Straight Connector 12">
            <a:extLst>
              <a:ext uri="{FF2B5EF4-FFF2-40B4-BE49-F238E27FC236}">
                <a16:creationId xmlns:a16="http://schemas.microsoft.com/office/drawing/2014/main" id="{55F5877A-6F1B-5C4C-8792-78CDE344D0E0}"/>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996902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mage_2">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392623" y="588936"/>
            <a:ext cx="11432584" cy="5976637"/>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cxnSp>
        <p:nvCxnSpPr>
          <p:cNvPr id="5" name="Straight Connector 4">
            <a:extLst>
              <a:ext uri="{FF2B5EF4-FFF2-40B4-BE49-F238E27FC236}">
                <a16:creationId xmlns:a16="http://schemas.microsoft.com/office/drawing/2014/main" id="{2C41291C-383F-CF4B-AB8E-2B40741A62AF}"/>
              </a:ext>
            </a:extLst>
          </p:cNvPr>
          <p:cNvCxnSpPr>
            <a:cxnSpLocks/>
          </p:cNvCxnSpPr>
          <p:nvPr userDrawn="1"/>
        </p:nvCxnSpPr>
        <p:spPr>
          <a:xfrm>
            <a:off x="0" y="292426"/>
            <a:ext cx="12192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34C5937-11C0-4E5A-867C-7AB68EA5327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7195771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mage_3">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392623" y="292426"/>
            <a:ext cx="10219457" cy="6273148"/>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cxnSp>
        <p:nvCxnSpPr>
          <p:cNvPr id="4" name="Straight Connector 3">
            <a:extLst>
              <a:ext uri="{FF2B5EF4-FFF2-40B4-BE49-F238E27FC236}">
                <a16:creationId xmlns:a16="http://schemas.microsoft.com/office/drawing/2014/main" id="{F516C013-C8E5-B44C-B6D6-DE71D0CC52C4}"/>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34E2D069-321B-434C-BB63-530EE51B64A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1218354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Image_4">
    <p:bg>
      <p:bgPr>
        <a:solidFill>
          <a:schemeClr val="accent4">
            <a:lumMod val="50000"/>
          </a:schemeClr>
        </a:solidFill>
        <a:effectLst/>
      </p:bgPr>
    </p:bg>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1134319" y="0"/>
            <a:ext cx="1105768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cxnSp>
        <p:nvCxnSpPr>
          <p:cNvPr id="5" name="Straight Connector 4">
            <a:extLst>
              <a:ext uri="{FF2B5EF4-FFF2-40B4-BE49-F238E27FC236}">
                <a16:creationId xmlns:a16="http://schemas.microsoft.com/office/drawing/2014/main" id="{DCA0415B-CCA3-7142-BDAA-6DAC63FB634C}"/>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3040D77-4CF4-4BFB-9FFB-8C9746D3906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4926477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Image_5">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0" y="0"/>
            <a:ext cx="12191999"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cxnSp>
        <p:nvCxnSpPr>
          <p:cNvPr id="7" name="Straight Connector 6">
            <a:extLst>
              <a:ext uri="{FF2B5EF4-FFF2-40B4-BE49-F238E27FC236}">
                <a16:creationId xmlns:a16="http://schemas.microsoft.com/office/drawing/2014/main" id="{43A34E77-65E8-214A-93DD-907ECB950F42}"/>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9C15D6B-DF62-4A31-87F3-2084A6C590AE}"/>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4789345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Image and Content_1">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4/16/2023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6993359" y="1"/>
            <a:ext cx="5198641" cy="6858002"/>
          </a:xfrm>
          <a:prstGeom prst="rect">
            <a:avLst/>
          </a:prstGeom>
          <a:solidFill>
            <a:schemeClr val="accent4">
              <a:lumMod val="50000"/>
            </a:schemeClr>
          </a:solidFill>
        </p:spPr>
        <p:txBody>
          <a:bodyPr/>
          <a:lstStyle/>
          <a:p>
            <a:r>
              <a:rPr lang="en-US"/>
              <a:t>Click icon to add picture</a:t>
            </a:r>
            <a:endParaRPr lang="id-ID"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48661" y="339645"/>
            <a:ext cx="4890577"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45581" y="1507066"/>
            <a:ext cx="4890578"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B907ACF-A34F-FE4A-8511-B7FE12F69496}"/>
              </a:ext>
            </a:extLst>
          </p:cNvPr>
          <p:cNvCxnSpPr>
            <a:cxnSpLocks/>
          </p:cNvCxnSpPr>
          <p:nvPr userDrawn="1"/>
        </p:nvCxnSpPr>
        <p:spPr>
          <a:xfrm>
            <a:off x="113431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625705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Image and Content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4/16/2023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0" y="1"/>
            <a:ext cx="5198641" cy="6858002"/>
          </a:xfrm>
          <a:prstGeom prst="rect">
            <a:avLst/>
          </a:prstGeom>
          <a:solidFill>
            <a:schemeClr val="accent4">
              <a:lumMod val="50000"/>
            </a:schemeClr>
          </a:solidFill>
        </p:spPr>
        <p:txBody>
          <a:bodyPr/>
          <a:lstStyle/>
          <a:p>
            <a:r>
              <a:rPr lang="en-US"/>
              <a:t>Click icon to add picture</a:t>
            </a:r>
            <a:endParaRPr lang="id-ID"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5711877" y="339645"/>
            <a:ext cx="4890577"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5708797" y="1507066"/>
            <a:ext cx="4890578"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834037ED-B73E-2946-8FAC-2803EA71C585}"/>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026729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Image and Content_4">
    <p:bg>
      <p:bgPr>
        <a:solidFill>
          <a:schemeClr val="accent4">
            <a:lumMod val="50000"/>
          </a:schemeClr>
        </a:solidFill>
        <a:effectLst/>
      </p:bgPr>
    </p:bg>
    <p:spTree>
      <p:nvGrpSpPr>
        <p:cNvPr id="1" name=""/>
        <p:cNvGrpSpPr/>
        <p:nvPr/>
      </p:nvGrpSpPr>
      <p:grpSpPr>
        <a:xfrm>
          <a:off x="0" y="0"/>
          <a:ext cx="0" cy="0"/>
          <a:chOff x="0" y="0"/>
          <a:chExt cx="0" cy="0"/>
        </a:xfrm>
      </p:grpSpPr>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1134319" y="1"/>
            <a:ext cx="11057681" cy="6858002"/>
          </a:xfrm>
          <a:prstGeom prst="rect">
            <a:avLst/>
          </a:prstGeom>
          <a:solidFill>
            <a:schemeClr val="accent4">
              <a:lumMod val="50000"/>
            </a:schemeClr>
          </a:solidFill>
        </p:spPr>
        <p:txBody>
          <a:bodyPr/>
          <a:lstStyle/>
          <a:p>
            <a:r>
              <a:rPr lang="en-US"/>
              <a:t>Click icon to add picture</a:t>
            </a:r>
            <a:endParaRPr lang="id-ID"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4/16/2023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48661" y="339645"/>
            <a:ext cx="4890577"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45581" y="1507066"/>
            <a:ext cx="4890578" cy="4849283"/>
          </a:xfrm>
        </p:spPr>
        <p:txBody>
          <a:bodyPr lIns="0" rIns="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B907ACF-A34F-FE4A-8511-B7FE12F69496}"/>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239448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Image and Content_5">
    <p:spTree>
      <p:nvGrpSpPr>
        <p:cNvPr id="1" name=""/>
        <p:cNvGrpSpPr/>
        <p:nvPr/>
      </p:nvGrpSpPr>
      <p:grpSpPr>
        <a:xfrm>
          <a:off x="0" y="0"/>
          <a:ext cx="0" cy="0"/>
          <a:chOff x="0" y="0"/>
          <a:chExt cx="0" cy="0"/>
        </a:xfrm>
      </p:grpSpPr>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1" y="1"/>
            <a:ext cx="12192000" cy="6858002"/>
          </a:xfrm>
          <a:prstGeom prst="rect">
            <a:avLst/>
          </a:prstGeom>
          <a:solidFill>
            <a:schemeClr val="accent4">
              <a:lumMod val="50000"/>
            </a:schemeClr>
          </a:solidFill>
        </p:spPr>
        <p:txBody>
          <a:bodyPr/>
          <a:lstStyle/>
          <a:p>
            <a:r>
              <a:rPr lang="en-US"/>
              <a:t>Click icon to add picture</a:t>
            </a:r>
            <a:endParaRPr lang="id-ID"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4/16/2023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69E9592-D634-1947-B3FB-EB3B7F16FF28}"/>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Title 1">
            <a:extLst>
              <a:ext uri="{FF2B5EF4-FFF2-40B4-BE49-F238E27FC236}">
                <a16:creationId xmlns:a16="http://schemas.microsoft.com/office/drawing/2014/main" id="{6D456EAF-F3B8-AF4A-90FF-4B0693C56A33}"/>
              </a:ext>
            </a:extLst>
          </p:cNvPr>
          <p:cNvSpPr>
            <a:spLocks noGrp="1"/>
          </p:cNvSpPr>
          <p:nvPr>
            <p:ph type="ctrTitle" hasCustomPrompt="1"/>
          </p:nvPr>
        </p:nvSpPr>
        <p:spPr>
          <a:xfrm>
            <a:off x="392623" y="339645"/>
            <a:ext cx="4890577"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15" name="Text Placeholder 10">
            <a:extLst>
              <a:ext uri="{FF2B5EF4-FFF2-40B4-BE49-F238E27FC236}">
                <a16:creationId xmlns:a16="http://schemas.microsoft.com/office/drawing/2014/main" id="{F7FB4ADF-1B3E-A442-B2C9-518CBE7637DB}"/>
              </a:ext>
            </a:extLst>
          </p:cNvPr>
          <p:cNvSpPr>
            <a:spLocks noGrp="1"/>
          </p:cNvSpPr>
          <p:nvPr>
            <p:ph type="body" sz="quarter" idx="14"/>
          </p:nvPr>
        </p:nvSpPr>
        <p:spPr>
          <a:xfrm>
            <a:off x="392624" y="1507066"/>
            <a:ext cx="4890578" cy="4849283"/>
          </a:xfrm>
        </p:spPr>
        <p:txBody>
          <a:bodyPr lIns="0" rIns="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489966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esentation Title_4">
    <p:bg>
      <p:bgPr>
        <a:solidFill>
          <a:schemeClr val="accent4">
            <a:lumMod val="50000"/>
          </a:schemeClr>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1134319" y="0"/>
            <a:ext cx="11057681"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cxnSp>
        <p:nvCxnSpPr>
          <p:cNvPr id="3" name="Straight Connector 2">
            <a:extLst>
              <a:ext uri="{FF2B5EF4-FFF2-40B4-BE49-F238E27FC236}">
                <a16:creationId xmlns:a16="http://schemas.microsoft.com/office/drawing/2014/main" id="{A9525627-537D-D740-918D-FD8895672A9F}"/>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Sagona ExtraLight" panose="02020303050505020204" pitchFamily="18" charset="0"/>
              </a:defRPr>
            </a:lvl1pPr>
          </a:lstStyle>
          <a:p>
            <a:r>
              <a:rPr lang="en-US"/>
              <a:t>Click to edit Master title style</a:t>
            </a:r>
            <a:endParaRPr lang="en-US" dirty="0"/>
          </a:p>
        </p:txBody>
      </p:sp>
    </p:spTree>
    <p:extLst>
      <p:ext uri="{BB962C8B-B14F-4D97-AF65-F5344CB8AC3E}">
        <p14:creationId xmlns:p14="http://schemas.microsoft.com/office/powerpoint/2010/main" val="13756843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Image and Caption_2">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346059" y="292426"/>
            <a:ext cx="6297515" cy="6273148"/>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7313354" y="4418889"/>
            <a:ext cx="3289100" cy="637507"/>
          </a:xfrm>
        </p:spPr>
        <p:txBody>
          <a:bodyPr lIns="0" rIns="0" anchor="b">
            <a:noAutofit/>
          </a:bodyPr>
          <a:lstStyle>
            <a:lvl1pPr algn="l">
              <a:defRPr sz="4000" b="0" i="0" cap="all" baseline="0">
                <a:solidFill>
                  <a:schemeClr val="accent4">
                    <a:lumMod val="75000"/>
                  </a:schemeClr>
                </a:solidFill>
                <a:latin typeface="Sagona ExtraLight" panose="02020303050505020204" pitchFamily="18" charset="0"/>
              </a:defRPr>
            </a:lvl1pPr>
          </a:lstStyle>
          <a:p>
            <a:r>
              <a:rPr lang="en-US" dirty="0"/>
              <a:t>TITLE </a:t>
            </a:r>
            <a:br>
              <a:rPr lang="en-US" dirty="0"/>
            </a:br>
            <a:r>
              <a:rPr lang="en-US" dirty="0"/>
              <a:t>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7313355" y="5080791"/>
            <a:ext cx="3289100" cy="1484783"/>
          </a:xfrm>
        </p:spPr>
        <p:txBody>
          <a:bodyPr lIns="0" rIns="0" anchor="t">
            <a:normAutofit/>
          </a:bodyPr>
          <a:lstStyle>
            <a:lvl1pPr marL="0" indent="0">
              <a:lnSpc>
                <a:spcPct val="100000"/>
              </a:lnSpc>
              <a:buNone/>
              <a:defRPr sz="1400">
                <a:latin typeface="+mj-lt"/>
              </a:defRPr>
            </a:lvl1pPr>
            <a:lvl2pPr marL="457200" indent="0">
              <a:lnSpc>
                <a:spcPct val="100000"/>
              </a:lnSpc>
              <a:buNone/>
              <a:defRPr sz="1400">
                <a:latin typeface="+mj-lt"/>
              </a:defRPr>
            </a:lvl2pPr>
            <a:lvl3pPr marL="914400" indent="0">
              <a:lnSpc>
                <a:spcPct val="100000"/>
              </a:lnSpc>
              <a:buNone/>
              <a:defRPr sz="1400">
                <a:latin typeface="+mj-lt"/>
              </a:defRPr>
            </a:lvl3pPr>
            <a:lvl4pPr marL="1371600" indent="0">
              <a:lnSpc>
                <a:spcPct val="100000"/>
              </a:lnSpc>
              <a:buNone/>
              <a:defRPr sz="1400">
                <a:latin typeface="+mj-lt"/>
              </a:defRPr>
            </a:lvl4pPr>
            <a:lvl5pPr marL="1828800" indent="0">
              <a:lnSpc>
                <a:spcPct val="100000"/>
              </a:lnSpc>
              <a:buNone/>
              <a:defRPr sz="14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1" name="Straight Connector 10">
            <a:extLst>
              <a:ext uri="{FF2B5EF4-FFF2-40B4-BE49-F238E27FC236}">
                <a16:creationId xmlns:a16="http://schemas.microsoft.com/office/drawing/2014/main" id="{B39C4094-208E-7E4A-848A-F76A1573073A}"/>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235500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Image and Caption_3">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5445942" y="292426"/>
            <a:ext cx="6297515" cy="6273148"/>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392622" y="4418889"/>
            <a:ext cx="4609683" cy="637507"/>
          </a:xfrm>
        </p:spPr>
        <p:txBody>
          <a:bodyPr lIns="0" rIns="0" anchor="b">
            <a:noAutofit/>
          </a:bodyPr>
          <a:lstStyle>
            <a:lvl1pPr algn="l">
              <a:defRPr sz="4000" b="0" i="0" cap="all" baseline="0">
                <a:solidFill>
                  <a:schemeClr val="accent4">
                    <a:lumMod val="75000"/>
                  </a:schemeClr>
                </a:solidFill>
                <a:latin typeface="Sagona ExtraLight" panose="02020303050505020204" pitchFamily="18" charset="0"/>
              </a:defRPr>
            </a:lvl1pPr>
          </a:lstStyle>
          <a:p>
            <a:r>
              <a:rPr lang="en-US" dirty="0"/>
              <a:t>TITLE 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392622" y="5080791"/>
            <a:ext cx="4609683" cy="1484783"/>
          </a:xfrm>
        </p:spPr>
        <p:txBody>
          <a:bodyPr lIns="0" rIns="0" anchor="t">
            <a:normAutofit/>
          </a:bodyPr>
          <a:lstStyle>
            <a:lvl1pPr marL="0" indent="0">
              <a:lnSpc>
                <a:spcPct val="100000"/>
              </a:lnSpc>
              <a:buNone/>
              <a:defRPr sz="1400">
                <a:latin typeface="+mj-lt"/>
              </a:defRPr>
            </a:lvl1pPr>
            <a:lvl2pPr marL="457200" indent="0">
              <a:lnSpc>
                <a:spcPct val="100000"/>
              </a:lnSpc>
              <a:buNone/>
              <a:defRPr sz="1400">
                <a:latin typeface="+mj-lt"/>
              </a:defRPr>
            </a:lvl2pPr>
            <a:lvl3pPr marL="914400" indent="0">
              <a:lnSpc>
                <a:spcPct val="100000"/>
              </a:lnSpc>
              <a:buNone/>
              <a:defRPr sz="1400">
                <a:latin typeface="+mj-lt"/>
              </a:defRPr>
            </a:lvl3pPr>
            <a:lvl4pPr marL="1371600" indent="0">
              <a:lnSpc>
                <a:spcPct val="100000"/>
              </a:lnSpc>
              <a:buNone/>
              <a:defRPr sz="1400">
                <a:latin typeface="+mj-lt"/>
              </a:defRPr>
            </a:lvl4pPr>
            <a:lvl5pPr marL="1828800" indent="0">
              <a:lnSpc>
                <a:spcPct val="100000"/>
              </a:lnSpc>
              <a:buNone/>
              <a:defRPr sz="14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7" name="Straight Connector 6">
            <a:extLst>
              <a:ext uri="{FF2B5EF4-FFF2-40B4-BE49-F238E27FC236}">
                <a16:creationId xmlns:a16="http://schemas.microsoft.com/office/drawing/2014/main" id="{8BE71BC7-72EE-294C-9A39-61A77EE295A0}"/>
              </a:ext>
            </a:extLst>
          </p:cNvPr>
          <p:cNvCxnSpPr>
            <a:cxnSpLocks/>
          </p:cNvCxnSpPr>
          <p:nvPr userDrawn="1"/>
        </p:nvCxnSpPr>
        <p:spPr>
          <a:xfrm>
            <a:off x="392623" y="5080791"/>
            <a:ext cx="4609683"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173849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mage and Caption_4">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0" y="0"/>
            <a:ext cx="12192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1645581" y="4418889"/>
            <a:ext cx="3289100" cy="637507"/>
          </a:xfrm>
        </p:spPr>
        <p:txBody>
          <a:bodyPr lIns="0" rIns="0" anchor="b">
            <a:noAutofit/>
          </a:bodyPr>
          <a:lstStyle>
            <a:lvl1pPr algn="l">
              <a:defRPr sz="4000" b="0" i="0" cap="all" baseline="0">
                <a:solidFill>
                  <a:schemeClr val="bg1"/>
                </a:solidFill>
                <a:latin typeface="Sagona ExtraLight" panose="02020303050505020204" pitchFamily="18" charset="0"/>
              </a:defRPr>
            </a:lvl1pPr>
          </a:lstStyle>
          <a:p>
            <a:r>
              <a:rPr lang="en-US" dirty="0"/>
              <a:t>TITLE </a:t>
            </a:r>
            <a:br>
              <a:rPr lang="en-US" dirty="0"/>
            </a:br>
            <a:r>
              <a:rPr lang="en-US" dirty="0"/>
              <a:t>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1645582" y="5080791"/>
            <a:ext cx="3289100" cy="1484783"/>
          </a:xfrm>
        </p:spPr>
        <p:txBody>
          <a:bodyPr lIns="0" rIns="0" anchor="t">
            <a:normAutofit/>
          </a:bodyPr>
          <a:lstStyle>
            <a:lvl1pPr marL="0" indent="0">
              <a:lnSpc>
                <a:spcPct val="100000"/>
              </a:lnSpc>
              <a:buNone/>
              <a:defRPr sz="1400">
                <a:solidFill>
                  <a:schemeClr val="bg1"/>
                </a:solidFill>
                <a:latin typeface="+mj-lt"/>
              </a:defRPr>
            </a:lvl1pPr>
            <a:lvl2pPr marL="457200" indent="0">
              <a:lnSpc>
                <a:spcPct val="100000"/>
              </a:lnSpc>
              <a:buNone/>
              <a:defRPr sz="1400">
                <a:solidFill>
                  <a:schemeClr val="bg1"/>
                </a:solidFill>
                <a:latin typeface="+mj-lt"/>
              </a:defRPr>
            </a:lvl2pPr>
            <a:lvl3pPr marL="914400" indent="0">
              <a:lnSpc>
                <a:spcPct val="100000"/>
              </a:lnSpc>
              <a:buNone/>
              <a:defRPr sz="1400">
                <a:solidFill>
                  <a:schemeClr val="bg1"/>
                </a:solidFill>
                <a:latin typeface="+mj-lt"/>
              </a:defRPr>
            </a:lvl3pPr>
            <a:lvl4pPr marL="1371600" indent="0">
              <a:lnSpc>
                <a:spcPct val="100000"/>
              </a:lnSpc>
              <a:buNone/>
              <a:defRPr sz="1400">
                <a:solidFill>
                  <a:schemeClr val="bg1"/>
                </a:solidFill>
                <a:latin typeface="+mj-lt"/>
              </a:defRPr>
            </a:lvl4pPr>
            <a:lvl5pPr marL="1828800" indent="0">
              <a:lnSpc>
                <a:spcPct val="100000"/>
              </a:lnSpc>
              <a:buNone/>
              <a:defRPr sz="14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id="{776AC280-5A8D-B048-BECC-9C306F32508F}"/>
              </a:ext>
            </a:extLst>
          </p:cNvPr>
          <p:cNvCxnSpPr>
            <a:cxnSpLocks/>
          </p:cNvCxnSpPr>
          <p:nvPr userDrawn="1"/>
        </p:nvCxnSpPr>
        <p:spPr>
          <a:xfrm>
            <a:off x="1134319"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890619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mage and Caption_5">
    <p:spTree>
      <p:nvGrpSpPr>
        <p:cNvPr id="1" name=""/>
        <p:cNvGrpSpPr/>
        <p:nvPr/>
      </p:nvGrpSpPr>
      <p:grpSpPr>
        <a:xfrm>
          <a:off x="0" y="0"/>
          <a:ext cx="0" cy="0"/>
          <a:chOff x="0" y="0"/>
          <a:chExt cx="0" cy="0"/>
        </a:xfrm>
      </p:grpSpPr>
      <p:sp>
        <p:nvSpPr>
          <p:cNvPr id="8" name="Picture Placeholder 5">
            <a:extLst>
              <a:ext uri="{FF2B5EF4-FFF2-40B4-BE49-F238E27FC236}">
                <a16:creationId xmlns:a16="http://schemas.microsoft.com/office/drawing/2014/main" id="{1F4417F7-7CDE-DF44-9B0E-AC44EE99BF4B}"/>
              </a:ext>
            </a:extLst>
          </p:cNvPr>
          <p:cNvSpPr>
            <a:spLocks noGrp="1"/>
          </p:cNvSpPr>
          <p:nvPr>
            <p:ph type="pic" sz="quarter" idx="10"/>
          </p:nvPr>
        </p:nvSpPr>
        <p:spPr>
          <a:xfrm>
            <a:off x="0" y="0"/>
            <a:ext cx="12192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solidFill>
                  <a:schemeClr val="bg1"/>
                </a:solidFill>
              </a:defRPr>
            </a:lvl1pPr>
          </a:lstStyle>
          <a:p>
            <a:r>
              <a:rPr lang="en-US"/>
              <a:t>Click icon to add picture</a:t>
            </a:r>
            <a:endParaRPr lang="en-US" dirty="0"/>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392622" y="3429000"/>
            <a:ext cx="4609683" cy="637507"/>
          </a:xfrm>
        </p:spPr>
        <p:txBody>
          <a:bodyPr lIns="0" rIns="0" anchor="b">
            <a:noAutofit/>
          </a:bodyPr>
          <a:lstStyle>
            <a:lvl1pPr algn="l">
              <a:defRPr sz="4000" b="0" i="0" cap="all" baseline="0">
                <a:solidFill>
                  <a:schemeClr val="bg1"/>
                </a:solidFill>
                <a:latin typeface="Sagona ExtraLight" panose="02020303050505020204" pitchFamily="18" charset="0"/>
              </a:defRPr>
            </a:lvl1pPr>
          </a:lstStyle>
          <a:p>
            <a:r>
              <a:rPr lang="en-US" dirty="0"/>
              <a:t>TITLE 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392622" y="4090902"/>
            <a:ext cx="4609683" cy="1484783"/>
          </a:xfrm>
        </p:spPr>
        <p:txBody>
          <a:bodyPr lIns="0" rIns="0" anchor="t">
            <a:normAutofit/>
          </a:bodyPr>
          <a:lstStyle>
            <a:lvl1pPr marL="0" indent="0">
              <a:lnSpc>
                <a:spcPct val="100000"/>
              </a:lnSpc>
              <a:buNone/>
              <a:defRPr sz="1400">
                <a:solidFill>
                  <a:schemeClr val="bg1"/>
                </a:solidFill>
                <a:latin typeface="+mj-lt"/>
              </a:defRPr>
            </a:lvl1pPr>
            <a:lvl2pPr marL="457200" indent="0">
              <a:lnSpc>
                <a:spcPct val="100000"/>
              </a:lnSpc>
              <a:buNone/>
              <a:defRPr sz="1400">
                <a:solidFill>
                  <a:schemeClr val="bg1"/>
                </a:solidFill>
                <a:latin typeface="+mj-lt"/>
              </a:defRPr>
            </a:lvl2pPr>
            <a:lvl3pPr marL="914400" indent="0">
              <a:lnSpc>
                <a:spcPct val="100000"/>
              </a:lnSpc>
              <a:buNone/>
              <a:defRPr sz="1400">
                <a:solidFill>
                  <a:schemeClr val="bg1"/>
                </a:solidFill>
                <a:latin typeface="+mj-lt"/>
              </a:defRPr>
            </a:lvl3pPr>
            <a:lvl4pPr marL="1371600" indent="0">
              <a:lnSpc>
                <a:spcPct val="100000"/>
              </a:lnSpc>
              <a:buNone/>
              <a:defRPr sz="1400">
                <a:solidFill>
                  <a:schemeClr val="bg1"/>
                </a:solidFill>
                <a:latin typeface="+mj-lt"/>
              </a:defRPr>
            </a:lvl4pPr>
            <a:lvl5pPr marL="1828800" indent="0">
              <a:lnSpc>
                <a:spcPct val="100000"/>
              </a:lnSpc>
              <a:buNone/>
              <a:defRPr sz="14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1" name="Straight Connector 10">
            <a:extLst>
              <a:ext uri="{FF2B5EF4-FFF2-40B4-BE49-F238E27FC236}">
                <a16:creationId xmlns:a16="http://schemas.microsoft.com/office/drawing/2014/main" id="{79F22032-BAB9-744C-B14E-54350BBD1C71}"/>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523809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Overview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p>
            <a:fld id="{8F9F391E-143D-F948-ADAE-29AEA3C1EBFB}" type="datetimeFigureOut">
              <a:rPr lang="en-US" smtClean="0"/>
              <a:t>4/16/2023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2" y="339645"/>
            <a:ext cx="10219457"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noProof="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Rectangle: Rounded Corners 16">
            <a:extLst>
              <a:ext uri="{FF2B5EF4-FFF2-40B4-BE49-F238E27FC236}">
                <a16:creationId xmlns:a16="http://schemas.microsoft.com/office/drawing/2014/main" id="{B3776AA3-9860-D247-8A43-85FD58FFFD43}"/>
              </a:ext>
            </a:extLst>
          </p:cNvPr>
          <p:cNvSpPr/>
          <p:nvPr/>
        </p:nvSpPr>
        <p:spPr>
          <a:xfrm>
            <a:off x="392622" y="229400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464682" y="2366353"/>
            <a:ext cx="369944" cy="368788"/>
          </a:xfrm>
        </p:spPr>
        <p:txBody>
          <a:bodyPr anchor="ctr">
            <a:normAutofit/>
          </a:bodyPr>
          <a:lstStyle>
            <a:lvl1pPr marL="0" indent="0" algn="ctr">
              <a:buNone/>
              <a:defRPr sz="800"/>
            </a:lvl1pPr>
          </a:lstStyle>
          <a:p>
            <a:r>
              <a:rPr lang="en-US" noProof="0"/>
              <a:t>Click icon to add picture</a:t>
            </a:r>
            <a:endParaRPr lang="en-US" noProof="0" dirty="0"/>
          </a:p>
        </p:txBody>
      </p:sp>
      <p:sp>
        <p:nvSpPr>
          <p:cNvPr id="57" name="Rectangle: Rounded Corners 16">
            <a:extLst>
              <a:ext uri="{FF2B5EF4-FFF2-40B4-BE49-F238E27FC236}">
                <a16:creationId xmlns:a16="http://schemas.microsoft.com/office/drawing/2014/main" id="{F5244B71-4557-B64C-8C28-456C7623AE5B}"/>
              </a:ext>
            </a:extLst>
          </p:cNvPr>
          <p:cNvSpPr/>
          <p:nvPr userDrawn="1"/>
        </p:nvSpPr>
        <p:spPr>
          <a:xfrm>
            <a:off x="392622" y="3519693"/>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464682" y="3592038"/>
            <a:ext cx="369944" cy="368788"/>
          </a:xfrm>
        </p:spPr>
        <p:txBody>
          <a:bodyPr anchor="ctr">
            <a:normAutofit/>
          </a:bodyPr>
          <a:lstStyle>
            <a:lvl1pPr marL="0" indent="0" algn="ctr">
              <a:buNone/>
              <a:defRPr sz="800"/>
            </a:lvl1pPr>
          </a:lstStyle>
          <a:p>
            <a:r>
              <a:rPr lang="en-US" noProof="0"/>
              <a:t>Click icon to add picture</a:t>
            </a:r>
          </a:p>
        </p:txBody>
      </p:sp>
      <p:sp>
        <p:nvSpPr>
          <p:cNvPr id="61" name="Rectangle: Rounded Corners 16">
            <a:extLst>
              <a:ext uri="{FF2B5EF4-FFF2-40B4-BE49-F238E27FC236}">
                <a16:creationId xmlns:a16="http://schemas.microsoft.com/office/drawing/2014/main" id="{1A5F3004-02A9-1E43-A3E5-8ABCD5ED1A1C}"/>
              </a:ext>
            </a:extLst>
          </p:cNvPr>
          <p:cNvSpPr/>
          <p:nvPr userDrawn="1"/>
        </p:nvSpPr>
        <p:spPr>
          <a:xfrm>
            <a:off x="392622" y="4784289"/>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464682" y="4856634"/>
            <a:ext cx="369944" cy="368788"/>
          </a:xfrm>
        </p:spPr>
        <p:txBody>
          <a:bodyPr anchor="ctr">
            <a:normAutofit/>
          </a:bodyPr>
          <a:lstStyle>
            <a:lvl1pPr marL="0" indent="0" algn="ctr">
              <a:buNone/>
              <a:defRPr sz="800"/>
            </a:lvl1pPr>
          </a:lstStyle>
          <a:p>
            <a:r>
              <a:rPr lang="en-US" noProof="0"/>
              <a:t>Click icon to add picture</a:t>
            </a:r>
          </a:p>
        </p:txBody>
      </p:sp>
      <p:sp>
        <p:nvSpPr>
          <p:cNvPr id="98" name="Rectangle: Rounded Corners 16">
            <a:extLst>
              <a:ext uri="{FF2B5EF4-FFF2-40B4-BE49-F238E27FC236}">
                <a16:creationId xmlns:a16="http://schemas.microsoft.com/office/drawing/2014/main" id="{491E125D-06D1-A343-A3C9-CBC63A66CDC0}"/>
              </a:ext>
            </a:extLst>
          </p:cNvPr>
          <p:cNvSpPr/>
          <p:nvPr userDrawn="1"/>
        </p:nvSpPr>
        <p:spPr>
          <a:xfrm>
            <a:off x="5605550" y="229400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5683052" y="2366353"/>
            <a:ext cx="369944" cy="368788"/>
          </a:xfrm>
        </p:spPr>
        <p:txBody>
          <a:bodyPr anchor="ctr">
            <a:normAutofit/>
          </a:bodyPr>
          <a:lstStyle>
            <a:lvl1pPr marL="0" indent="0" algn="ctr">
              <a:buNone/>
              <a:defRPr sz="800"/>
            </a:lvl1pPr>
          </a:lstStyle>
          <a:p>
            <a:r>
              <a:rPr lang="en-US" noProof="0"/>
              <a:t>Click icon to add picture</a:t>
            </a:r>
          </a:p>
        </p:txBody>
      </p:sp>
      <p:sp>
        <p:nvSpPr>
          <p:cNvPr id="100" name="Rectangle: Rounded Corners 16">
            <a:extLst>
              <a:ext uri="{FF2B5EF4-FFF2-40B4-BE49-F238E27FC236}">
                <a16:creationId xmlns:a16="http://schemas.microsoft.com/office/drawing/2014/main" id="{9DDF7684-5C6D-B344-A059-87C2BDD8657A}"/>
              </a:ext>
            </a:extLst>
          </p:cNvPr>
          <p:cNvSpPr/>
          <p:nvPr userDrawn="1"/>
        </p:nvSpPr>
        <p:spPr>
          <a:xfrm>
            <a:off x="5610992" y="3519693"/>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5683052" y="3592038"/>
            <a:ext cx="369944" cy="368788"/>
          </a:xfrm>
        </p:spPr>
        <p:txBody>
          <a:bodyPr anchor="ctr">
            <a:normAutofit/>
          </a:bodyPr>
          <a:lstStyle>
            <a:lvl1pPr marL="0" indent="0" algn="ctr">
              <a:buNone/>
              <a:defRPr sz="800"/>
            </a:lvl1pPr>
          </a:lstStyle>
          <a:p>
            <a:r>
              <a:rPr lang="en-US" noProof="0"/>
              <a:t>Click icon to add picture</a:t>
            </a:r>
          </a:p>
        </p:txBody>
      </p:sp>
      <p:sp>
        <p:nvSpPr>
          <p:cNvPr id="102" name="Rectangle: Rounded Corners 16">
            <a:extLst>
              <a:ext uri="{FF2B5EF4-FFF2-40B4-BE49-F238E27FC236}">
                <a16:creationId xmlns:a16="http://schemas.microsoft.com/office/drawing/2014/main" id="{FE14D617-9285-9D4D-84E4-7BBD145B397E}"/>
              </a:ext>
            </a:extLst>
          </p:cNvPr>
          <p:cNvSpPr/>
          <p:nvPr userDrawn="1"/>
        </p:nvSpPr>
        <p:spPr>
          <a:xfrm>
            <a:off x="5610992" y="4784289"/>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5683052" y="4856634"/>
            <a:ext cx="369944" cy="368788"/>
          </a:xfrm>
        </p:spPr>
        <p:txBody>
          <a:bodyPr anchor="ctr">
            <a:normAutofit/>
          </a:bodyPr>
          <a:lstStyle>
            <a:lvl1pPr marL="0" indent="0" algn="ctr">
              <a:buNone/>
              <a:defRPr sz="800"/>
            </a:lvl1pPr>
          </a:lstStyle>
          <a:p>
            <a:r>
              <a:rPr lang="en-US" noProof="0"/>
              <a:t>Click icon to add picture</a:t>
            </a:r>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1222571" y="2512451"/>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1222570" y="2265592"/>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1222571" y="3745506"/>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1222570" y="3498647"/>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1222571" y="5006270"/>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1222570" y="4759411"/>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6500441" y="2512451"/>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6500441" y="2265592"/>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6500441" y="3745506"/>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6500441" y="3498647"/>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6500441" y="5006270"/>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6500441" y="4759411"/>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cxnSp>
        <p:nvCxnSpPr>
          <p:cNvPr id="42" name="Straight Connector 41">
            <a:extLst>
              <a:ext uri="{FF2B5EF4-FFF2-40B4-BE49-F238E27FC236}">
                <a16:creationId xmlns:a16="http://schemas.microsoft.com/office/drawing/2014/main" id="{58A232C0-1AC5-164D-B8B6-CC8F07CF2E21}"/>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83075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Overview_3">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p>
            <a:fld id="{8F9F391E-143D-F948-ADAE-29AEA3C1EBFB}" type="datetimeFigureOut">
              <a:rPr lang="en-US" smtClean="0"/>
              <a:t>4/16/2023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CF93E56-30EE-384E-9A8A-090C645582DB}"/>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Rectangle: Rounded Corners 16">
            <a:extLst>
              <a:ext uri="{FF2B5EF4-FFF2-40B4-BE49-F238E27FC236}">
                <a16:creationId xmlns:a16="http://schemas.microsoft.com/office/drawing/2014/main" id="{B3776AA3-9860-D247-8A43-85FD58FFFD43}"/>
              </a:ext>
            </a:extLst>
          </p:cNvPr>
          <p:cNvSpPr/>
          <p:nvPr/>
        </p:nvSpPr>
        <p:spPr>
          <a:xfrm>
            <a:off x="392623" y="2356447"/>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464683" y="2428792"/>
            <a:ext cx="369944" cy="368788"/>
          </a:xfrm>
        </p:spPr>
        <p:txBody>
          <a:bodyPr anchor="ctr">
            <a:normAutofit/>
          </a:bodyPr>
          <a:lstStyle>
            <a:lvl1pPr marL="0" indent="0" algn="ctr">
              <a:buNone/>
              <a:defRPr sz="800"/>
            </a:lvl1pPr>
          </a:lstStyle>
          <a:p>
            <a:r>
              <a:rPr lang="en-US" noProof="0"/>
              <a:t>Click icon to add picture</a:t>
            </a:r>
          </a:p>
        </p:txBody>
      </p:sp>
      <p:sp>
        <p:nvSpPr>
          <p:cNvPr id="57" name="Rectangle: Rounded Corners 16">
            <a:extLst>
              <a:ext uri="{FF2B5EF4-FFF2-40B4-BE49-F238E27FC236}">
                <a16:creationId xmlns:a16="http://schemas.microsoft.com/office/drawing/2014/main" id="{F5244B71-4557-B64C-8C28-456C7623AE5B}"/>
              </a:ext>
            </a:extLst>
          </p:cNvPr>
          <p:cNvSpPr/>
          <p:nvPr userDrawn="1"/>
        </p:nvSpPr>
        <p:spPr>
          <a:xfrm>
            <a:off x="392623" y="3582132"/>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464683" y="3654477"/>
            <a:ext cx="369944" cy="368788"/>
          </a:xfrm>
        </p:spPr>
        <p:txBody>
          <a:bodyPr anchor="ctr">
            <a:normAutofit/>
          </a:bodyPr>
          <a:lstStyle>
            <a:lvl1pPr marL="0" indent="0" algn="ctr">
              <a:buNone/>
              <a:defRPr sz="800"/>
            </a:lvl1pPr>
          </a:lstStyle>
          <a:p>
            <a:r>
              <a:rPr lang="en-US" noProof="0"/>
              <a:t>Click icon to add picture</a:t>
            </a:r>
          </a:p>
        </p:txBody>
      </p:sp>
      <p:sp>
        <p:nvSpPr>
          <p:cNvPr id="61" name="Rectangle: Rounded Corners 16">
            <a:extLst>
              <a:ext uri="{FF2B5EF4-FFF2-40B4-BE49-F238E27FC236}">
                <a16:creationId xmlns:a16="http://schemas.microsoft.com/office/drawing/2014/main" id="{1A5F3004-02A9-1E43-A3E5-8ABCD5ED1A1C}"/>
              </a:ext>
            </a:extLst>
          </p:cNvPr>
          <p:cNvSpPr/>
          <p:nvPr userDrawn="1"/>
        </p:nvSpPr>
        <p:spPr>
          <a:xfrm>
            <a:off x="392623" y="484672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464683" y="4919073"/>
            <a:ext cx="369944" cy="368788"/>
          </a:xfrm>
        </p:spPr>
        <p:txBody>
          <a:bodyPr anchor="ctr">
            <a:normAutofit/>
          </a:bodyPr>
          <a:lstStyle>
            <a:lvl1pPr marL="0" indent="0" algn="ctr">
              <a:buNone/>
              <a:defRPr sz="800"/>
            </a:lvl1pPr>
          </a:lstStyle>
          <a:p>
            <a:r>
              <a:rPr lang="en-US" noProof="0"/>
              <a:t>Click icon to add picture</a:t>
            </a:r>
          </a:p>
        </p:txBody>
      </p:sp>
      <p:sp>
        <p:nvSpPr>
          <p:cNvPr id="98" name="Rectangle: Rounded Corners 16">
            <a:extLst>
              <a:ext uri="{FF2B5EF4-FFF2-40B4-BE49-F238E27FC236}">
                <a16:creationId xmlns:a16="http://schemas.microsoft.com/office/drawing/2014/main" id="{491E125D-06D1-A343-A3C9-CBC63A66CDC0}"/>
              </a:ext>
            </a:extLst>
          </p:cNvPr>
          <p:cNvSpPr/>
          <p:nvPr userDrawn="1"/>
        </p:nvSpPr>
        <p:spPr>
          <a:xfrm>
            <a:off x="6472581" y="2356447"/>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6544641" y="2428792"/>
            <a:ext cx="369944" cy="368788"/>
          </a:xfrm>
        </p:spPr>
        <p:txBody>
          <a:bodyPr anchor="ctr">
            <a:normAutofit/>
          </a:bodyPr>
          <a:lstStyle>
            <a:lvl1pPr marL="0" indent="0" algn="ctr">
              <a:buNone/>
              <a:defRPr sz="800"/>
            </a:lvl1pPr>
          </a:lstStyle>
          <a:p>
            <a:r>
              <a:rPr lang="en-US" noProof="0"/>
              <a:t>Click icon to add picture</a:t>
            </a:r>
          </a:p>
        </p:txBody>
      </p:sp>
      <p:sp>
        <p:nvSpPr>
          <p:cNvPr id="100" name="Rectangle: Rounded Corners 16">
            <a:extLst>
              <a:ext uri="{FF2B5EF4-FFF2-40B4-BE49-F238E27FC236}">
                <a16:creationId xmlns:a16="http://schemas.microsoft.com/office/drawing/2014/main" id="{9DDF7684-5C6D-B344-A059-87C2BDD8657A}"/>
              </a:ext>
            </a:extLst>
          </p:cNvPr>
          <p:cNvSpPr/>
          <p:nvPr userDrawn="1"/>
        </p:nvSpPr>
        <p:spPr>
          <a:xfrm>
            <a:off x="6472581" y="3582132"/>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6544641" y="3654477"/>
            <a:ext cx="369944" cy="368788"/>
          </a:xfrm>
        </p:spPr>
        <p:txBody>
          <a:bodyPr anchor="ctr">
            <a:normAutofit/>
          </a:bodyPr>
          <a:lstStyle>
            <a:lvl1pPr marL="0" indent="0" algn="ctr">
              <a:buNone/>
              <a:defRPr sz="800"/>
            </a:lvl1pPr>
          </a:lstStyle>
          <a:p>
            <a:r>
              <a:rPr lang="en-US" noProof="0"/>
              <a:t>Click icon to add picture</a:t>
            </a:r>
          </a:p>
        </p:txBody>
      </p:sp>
      <p:sp>
        <p:nvSpPr>
          <p:cNvPr id="102" name="Rectangle: Rounded Corners 16">
            <a:extLst>
              <a:ext uri="{FF2B5EF4-FFF2-40B4-BE49-F238E27FC236}">
                <a16:creationId xmlns:a16="http://schemas.microsoft.com/office/drawing/2014/main" id="{FE14D617-9285-9D4D-84E4-7BBD145B397E}"/>
              </a:ext>
            </a:extLst>
          </p:cNvPr>
          <p:cNvSpPr/>
          <p:nvPr userDrawn="1"/>
        </p:nvSpPr>
        <p:spPr>
          <a:xfrm>
            <a:off x="6472581" y="484672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6544641" y="4919073"/>
            <a:ext cx="369944" cy="368788"/>
          </a:xfrm>
        </p:spPr>
        <p:txBody>
          <a:bodyPr anchor="ctr">
            <a:normAutofit/>
          </a:bodyPr>
          <a:lstStyle>
            <a:lvl1pPr marL="0" indent="0" algn="ctr">
              <a:buNone/>
              <a:defRPr sz="800"/>
            </a:lvl1pPr>
          </a:lstStyle>
          <a:p>
            <a:r>
              <a:rPr lang="en-US" noProof="0"/>
              <a:t>Click icon to add picture</a:t>
            </a:r>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1213862" y="2574890"/>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1213862" y="2328032"/>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1213862" y="3807945"/>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1213862" y="3561087"/>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1213862" y="5068709"/>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1213862" y="4821851"/>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7358765" y="2574890"/>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7358764" y="2328032"/>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7358765" y="3807945"/>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7358764" y="3561087"/>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7358765" y="5068709"/>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7358764" y="4821851"/>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284402679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Overview_4">
    <p:spTree>
      <p:nvGrpSpPr>
        <p:cNvPr id="1" name=""/>
        <p:cNvGrpSpPr/>
        <p:nvPr/>
      </p:nvGrpSpPr>
      <p:grpSpPr>
        <a:xfrm>
          <a:off x="0" y="0"/>
          <a:ext cx="0" cy="0"/>
          <a:chOff x="0" y="0"/>
          <a:chExt cx="0" cy="0"/>
        </a:xfrm>
      </p:grpSpPr>
      <p:sp>
        <p:nvSpPr>
          <p:cNvPr id="40" name="Picture Placeholder 5">
            <a:extLst>
              <a:ext uri="{FF2B5EF4-FFF2-40B4-BE49-F238E27FC236}">
                <a16:creationId xmlns:a16="http://schemas.microsoft.com/office/drawing/2014/main" id="{D2B2CC15-A5D6-7646-B184-255F86FB708E}"/>
              </a:ext>
            </a:extLst>
          </p:cNvPr>
          <p:cNvSpPr>
            <a:spLocks noGrp="1"/>
          </p:cNvSpPr>
          <p:nvPr>
            <p:ph type="pic" sz="quarter" idx="41"/>
          </p:nvPr>
        </p:nvSpPr>
        <p:spPr>
          <a:xfrm>
            <a:off x="0" y="0"/>
            <a:ext cx="12191999"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solidFill>
                  <a:schemeClr val="bg1"/>
                </a:solidFill>
              </a:defRPr>
            </a:lvl1pPr>
          </a:lstStyle>
          <a:p>
            <a:r>
              <a:rPr lang="en-US"/>
              <a:t>Click icon to add picture</a:t>
            </a:r>
            <a:endParaRPr lang="en-US"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lvl1pPr>
              <a:defRPr>
                <a:solidFill>
                  <a:schemeClr val="bg1"/>
                </a:solidFill>
              </a:defRPr>
            </a:lvl1pPr>
          </a:lstStyle>
          <a:p>
            <a:fld id="{8F9F391E-143D-F948-ADAE-29AEA3C1EBFB}" type="datetimeFigureOut">
              <a:rPr lang="en-US" smtClean="0"/>
              <a:pPr/>
              <a:t>4/16/2023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lvl1pPr>
              <a:defRPr>
                <a:solidFill>
                  <a:schemeClr val="bg1"/>
                </a:solidFill>
              </a:defRPr>
            </a:lvl1p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lvl1pPr>
              <a:defRPr>
                <a:solidFill>
                  <a:schemeClr val="bg1"/>
                </a:solidFill>
              </a:defRPr>
            </a:lvl1pPr>
          </a:lstStyle>
          <a:p>
            <a:fld id="{31FEFF75-79D2-EE46-877B-299D1510E681}" type="slidenum">
              <a:rPr lang="en-US" smtClean="0"/>
              <a:pPr/>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48661" y="339645"/>
            <a:ext cx="10113030"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1730896" y="2366353"/>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1730896" y="3592038"/>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1730896" y="4856634"/>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6949266" y="2366353"/>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6949266" y="3592038"/>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6949266" y="4856634"/>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2488785" y="2512451"/>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2488784" y="2265592"/>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2488785" y="3745506"/>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2488784" y="3498647"/>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2488785" y="5006270"/>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2488784" y="4759411"/>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7766655" y="2512451"/>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7766655" y="2265592"/>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7766655" y="3745506"/>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7766655" y="3498647"/>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7766655" y="5006270"/>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7766655" y="4759411"/>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41" name="Straight Connector 40">
            <a:extLst>
              <a:ext uri="{FF2B5EF4-FFF2-40B4-BE49-F238E27FC236}">
                <a16:creationId xmlns:a16="http://schemas.microsoft.com/office/drawing/2014/main" id="{2D604C81-B013-4641-9B16-5E9ECBD30CBA}"/>
              </a:ext>
            </a:extLst>
          </p:cNvPr>
          <p:cNvCxnSpPr>
            <a:cxnSpLocks/>
          </p:cNvCxnSpPr>
          <p:nvPr userDrawn="1"/>
        </p:nvCxnSpPr>
        <p:spPr>
          <a:xfrm>
            <a:off x="1134319"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116817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Overview_5">
    <p:spTree>
      <p:nvGrpSpPr>
        <p:cNvPr id="1" name=""/>
        <p:cNvGrpSpPr/>
        <p:nvPr/>
      </p:nvGrpSpPr>
      <p:grpSpPr>
        <a:xfrm>
          <a:off x="0" y="0"/>
          <a:ext cx="0" cy="0"/>
          <a:chOff x="0" y="0"/>
          <a:chExt cx="0" cy="0"/>
        </a:xfrm>
      </p:grpSpPr>
      <p:sp>
        <p:nvSpPr>
          <p:cNvPr id="40" name="Picture Placeholder 5">
            <a:extLst>
              <a:ext uri="{FF2B5EF4-FFF2-40B4-BE49-F238E27FC236}">
                <a16:creationId xmlns:a16="http://schemas.microsoft.com/office/drawing/2014/main" id="{C76CA39F-4826-EC4A-B911-A0B38E489269}"/>
              </a:ext>
            </a:extLst>
          </p:cNvPr>
          <p:cNvSpPr>
            <a:spLocks noGrp="1"/>
          </p:cNvSpPr>
          <p:nvPr>
            <p:ph type="pic" sz="quarter" idx="41"/>
          </p:nvPr>
        </p:nvSpPr>
        <p:spPr>
          <a:xfrm>
            <a:off x="0" y="0"/>
            <a:ext cx="12191999"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solidFill>
                  <a:schemeClr val="bg1"/>
                </a:solidFill>
              </a:defRPr>
            </a:lvl1pPr>
          </a:lstStyle>
          <a:p>
            <a:r>
              <a:rPr lang="en-US"/>
              <a:t>Click icon to add picture</a:t>
            </a:r>
            <a:endParaRPr lang="en-US"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lvl1pPr>
              <a:defRPr>
                <a:solidFill>
                  <a:schemeClr val="bg1"/>
                </a:solidFill>
              </a:defRPr>
            </a:lvl1pPr>
          </a:lstStyle>
          <a:p>
            <a:fld id="{8F9F391E-143D-F948-ADAE-29AEA3C1EBFB}" type="datetimeFigureOut">
              <a:rPr lang="en-US" smtClean="0"/>
              <a:pPr/>
              <a:t>4/16/2023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a:xfrm>
            <a:off x="4038600" y="6356350"/>
            <a:ext cx="4114800" cy="365125"/>
          </a:xfrm>
        </p:spPr>
        <p:txBody>
          <a:bodyPr/>
          <a:lstStyle>
            <a:lvl1pPr>
              <a:defRPr>
                <a:solidFill>
                  <a:schemeClr val="bg1"/>
                </a:solidFill>
              </a:defRPr>
            </a:lvl1p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a:xfrm>
            <a:off x="8610600" y="6356350"/>
            <a:ext cx="2743200" cy="365125"/>
          </a:xfrm>
        </p:spPr>
        <p:txBody>
          <a:bodyPr/>
          <a:lstStyle>
            <a:lvl1pPr>
              <a:defRPr>
                <a:solidFill>
                  <a:schemeClr val="bg1"/>
                </a:solidFill>
              </a:defRPr>
            </a:lvl1pPr>
          </a:lstStyle>
          <a:p>
            <a:fld id="{31FEFF75-79D2-EE46-877B-299D1510E681}" type="slidenum">
              <a:rPr lang="en-US" smtClean="0"/>
              <a:pPr/>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974810"/>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CF93E56-30EE-384E-9A8A-090C645582DB}"/>
              </a:ext>
            </a:extLst>
          </p:cNvPr>
          <p:cNvCxnSpPr>
            <a:cxnSpLocks/>
          </p:cNvCxnSpPr>
          <p:nvPr userDrawn="1"/>
        </p:nvCxnSpPr>
        <p:spPr>
          <a:xfrm>
            <a:off x="392623" y="2038081"/>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464683" y="2215464"/>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464683" y="3441149"/>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464683" y="4705745"/>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6544641" y="2215464"/>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6544641" y="3441149"/>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6544641" y="4705745"/>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1213862" y="2361562"/>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1213862" y="2114704"/>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1213862" y="3594617"/>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1213862" y="3347759"/>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1213862" y="4855381"/>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1213862" y="4608523"/>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7358765" y="2361562"/>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7358764" y="2114704"/>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7358765" y="3594617"/>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7358764" y="3347759"/>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7358765" y="4855381"/>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7358764" y="4608523"/>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79" name="Straight Connector 78">
            <a:extLst>
              <a:ext uri="{FF2B5EF4-FFF2-40B4-BE49-F238E27FC236}">
                <a16:creationId xmlns:a16="http://schemas.microsoft.com/office/drawing/2014/main" id="{6AF7CBB0-F32C-B84C-AEEA-FA0944BBB865}"/>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95857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resentation Title_5">
    <p:bg>
      <p:bgPr>
        <a:solidFill>
          <a:schemeClr val="tx1"/>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0" y="0"/>
            <a:ext cx="12192001"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Sagona ExtraLight" panose="02020303050505020204" pitchFamily="18" charset="0"/>
              </a:defRPr>
            </a:lvl1pPr>
          </a:lstStyle>
          <a:p>
            <a:r>
              <a:rPr lang="en-US"/>
              <a:t>Click to edit Master title style</a:t>
            </a:r>
            <a:endParaRPr lang="en-US" dirty="0"/>
          </a:p>
        </p:txBody>
      </p:sp>
      <p:cxnSp>
        <p:nvCxnSpPr>
          <p:cNvPr id="7" name="Straight Connector 6">
            <a:extLst>
              <a:ext uri="{FF2B5EF4-FFF2-40B4-BE49-F238E27FC236}">
                <a16:creationId xmlns:a16="http://schemas.microsoft.com/office/drawing/2014/main" id="{DB4FF4E3-951F-F040-800F-0DDAC2CCC507}"/>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54221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and Content_1">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4/16/2023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27321" y="339645"/>
            <a:ext cx="10134369"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27322" y="1507066"/>
            <a:ext cx="10134371"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78CECE2-CD4D-4A44-927A-53FFE158AF1C}"/>
              </a:ext>
            </a:extLst>
          </p:cNvPr>
          <p:cNvCxnSpPr>
            <a:cxnSpLocks/>
          </p:cNvCxnSpPr>
          <p:nvPr userDrawn="1"/>
        </p:nvCxnSpPr>
        <p:spPr>
          <a:xfrm>
            <a:off x="113431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97903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4/16/2023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0115219"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392624" y="1507066"/>
            <a:ext cx="10115221"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2A21F7CE-A4E6-574A-B490-8FC432772886}"/>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25126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_3">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4/16/2023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392624" y="1507066"/>
            <a:ext cx="11369070"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CF93E56-30EE-384E-9A8A-090C645582DB}"/>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50572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_4">
    <p:spTree>
      <p:nvGrpSpPr>
        <p:cNvPr id="1" name=""/>
        <p:cNvGrpSpPr/>
        <p:nvPr/>
      </p:nvGrpSpPr>
      <p:grpSpPr>
        <a:xfrm>
          <a:off x="0" y="0"/>
          <a:ext cx="0" cy="0"/>
          <a:chOff x="0" y="0"/>
          <a:chExt cx="0" cy="0"/>
        </a:xfrm>
      </p:grpSpPr>
      <p:sp>
        <p:nvSpPr>
          <p:cNvPr id="12" name="Picture Placeholder 5">
            <a:extLst>
              <a:ext uri="{FF2B5EF4-FFF2-40B4-BE49-F238E27FC236}">
                <a16:creationId xmlns:a16="http://schemas.microsoft.com/office/drawing/2014/main" id="{91DF7114-976E-3345-A7C4-77F951EA42C4}"/>
              </a:ext>
            </a:extLst>
          </p:cNvPr>
          <p:cNvSpPr>
            <a:spLocks noGrp="1"/>
          </p:cNvSpPr>
          <p:nvPr>
            <p:ph type="pic" sz="quarter" idx="15"/>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4/16/2023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27321" y="339645"/>
            <a:ext cx="10134369"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27322" y="1507066"/>
            <a:ext cx="10134371" cy="4849283"/>
          </a:xfrm>
        </p:spPr>
        <p:txBody>
          <a:bodyPr lIns="0" rIns="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78CECE2-CD4D-4A44-927A-53FFE158AF1C}"/>
              </a:ext>
            </a:extLst>
          </p:cNvPr>
          <p:cNvCxnSpPr>
            <a:cxnSpLocks/>
          </p:cNvCxnSpPr>
          <p:nvPr userDrawn="1"/>
        </p:nvCxnSpPr>
        <p:spPr>
          <a:xfrm>
            <a:off x="1134319"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80676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_5">
    <p:spTree>
      <p:nvGrpSpPr>
        <p:cNvPr id="1" name=""/>
        <p:cNvGrpSpPr/>
        <p:nvPr/>
      </p:nvGrpSpPr>
      <p:grpSpPr>
        <a:xfrm>
          <a:off x="0" y="0"/>
          <a:ext cx="0" cy="0"/>
          <a:chOff x="0" y="0"/>
          <a:chExt cx="0" cy="0"/>
        </a:xfrm>
      </p:grpSpPr>
      <p:sp>
        <p:nvSpPr>
          <p:cNvPr id="10" name="Picture Placeholder 5">
            <a:extLst>
              <a:ext uri="{FF2B5EF4-FFF2-40B4-BE49-F238E27FC236}">
                <a16:creationId xmlns:a16="http://schemas.microsoft.com/office/drawing/2014/main" id="{CCA2E80D-B045-2346-9C1F-70BFBD4AF7BA}"/>
              </a:ext>
            </a:extLst>
          </p:cNvPr>
          <p:cNvSpPr>
            <a:spLocks noGrp="1"/>
          </p:cNvSpPr>
          <p:nvPr>
            <p:ph type="pic" sz="quarter" idx="15"/>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4/16/2023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392624" y="1507066"/>
            <a:ext cx="11369070" cy="4849283"/>
          </a:xfrm>
        </p:spPr>
        <p:txBody>
          <a:bodyPr lIns="0" rIns="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40B4699-8C04-D74B-BFAF-27221E81DEBB}"/>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3870572"/>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1902FA6-24E0-3C4A-8B7A-F529DB12287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1845A71-C369-2A42-A14F-2BD1985F756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870798-FB93-8742-9A92-FA7A241AFA9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5356824-A55C-4F44-B9CB-109B027241D7}" type="datetimeFigureOut">
              <a:rPr lang="en-US" smtClean="0"/>
              <a:t>4/16/2023</a:t>
            </a:fld>
            <a:endParaRPr lang="en-US" dirty="0"/>
          </a:p>
        </p:txBody>
      </p:sp>
      <p:sp>
        <p:nvSpPr>
          <p:cNvPr id="5" name="Footer Placeholder 4">
            <a:extLst>
              <a:ext uri="{FF2B5EF4-FFF2-40B4-BE49-F238E27FC236}">
                <a16:creationId xmlns:a16="http://schemas.microsoft.com/office/drawing/2014/main" id="{7642A715-D537-DD4B-8BE6-1E573155F1E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7FA9E735-B191-784C-98F7-65384DACA43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2C6627B-E4D5-2947-8E88-B84039729B99}" type="slidenum">
              <a:rPr lang="en-US" smtClean="0"/>
              <a:t>‹#›</a:t>
            </a:fld>
            <a:endParaRPr lang="en-US" dirty="0"/>
          </a:p>
        </p:txBody>
      </p:sp>
    </p:spTree>
    <p:extLst>
      <p:ext uri="{BB962C8B-B14F-4D97-AF65-F5344CB8AC3E}">
        <p14:creationId xmlns:p14="http://schemas.microsoft.com/office/powerpoint/2010/main" val="2234582933"/>
      </p:ext>
    </p:extLst>
  </p:cSld>
  <p:clrMap bg1="lt1" tx1="dk1" bg2="lt2" tx2="dk2" accent1="accent1" accent2="accent2" accent3="accent3" accent4="accent4" accent5="accent5" accent6="accent6" hlink="hlink" folHlink="folHlink"/>
  <p:sldLayoutIdLst>
    <p:sldLayoutId id="2147483669" r:id="rId1"/>
    <p:sldLayoutId id="2147483673" r:id="rId2"/>
    <p:sldLayoutId id="2147483670" r:id="rId3"/>
    <p:sldLayoutId id="2147483674" r:id="rId4"/>
    <p:sldLayoutId id="2147483661" r:id="rId5"/>
    <p:sldLayoutId id="2147483676" r:id="rId6"/>
    <p:sldLayoutId id="2147483675" r:id="rId7"/>
    <p:sldLayoutId id="2147483677" r:id="rId8"/>
    <p:sldLayoutId id="2147483678" r:id="rId9"/>
    <p:sldLayoutId id="2147483679" r:id="rId10"/>
    <p:sldLayoutId id="2147483681" r:id="rId11"/>
    <p:sldLayoutId id="2147483682" r:id="rId12"/>
    <p:sldLayoutId id="2147483686" r:id="rId13"/>
    <p:sldLayoutId id="2147483683" r:id="rId14"/>
    <p:sldLayoutId id="2147483685" r:id="rId15"/>
    <p:sldLayoutId id="2147483684" r:id="rId16"/>
    <p:sldLayoutId id="2147483680" r:id="rId17"/>
    <p:sldLayoutId id="2147483691" r:id="rId18"/>
    <p:sldLayoutId id="2147483692" r:id="rId19"/>
    <p:sldLayoutId id="2147483693" r:id="rId20"/>
    <p:sldLayoutId id="2147483694" r:id="rId21"/>
    <p:sldLayoutId id="2147483688" r:id="rId22"/>
    <p:sldLayoutId id="2147483687" r:id="rId23"/>
    <p:sldLayoutId id="2147483689" r:id="rId24"/>
    <p:sldLayoutId id="2147483690" r:id="rId25"/>
    <p:sldLayoutId id="2147483695" r:id="rId26"/>
    <p:sldLayoutId id="2147483696" r:id="rId27"/>
    <p:sldLayoutId id="2147483697" r:id="rId28"/>
    <p:sldLayoutId id="2147483698" r:id="rId29"/>
    <p:sldLayoutId id="2147483703" r:id="rId30"/>
    <p:sldLayoutId id="2147483704" r:id="rId31"/>
    <p:sldLayoutId id="2147483705" r:id="rId32"/>
    <p:sldLayoutId id="2147483706" r:id="rId33"/>
    <p:sldLayoutId id="2147483700" r:id="rId34"/>
    <p:sldLayoutId id="2147483699" r:id="rId35"/>
    <p:sldLayoutId id="2147483701" r:id="rId36"/>
    <p:sldLayoutId id="2147483702" r:id="rId3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2.xml"/><Relationship Id="rId4" Type="http://schemas.openxmlformats.org/officeDocument/2006/relationships/image" Target="../media/image4.jp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2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2.png"/><Relationship Id="rId1" Type="http://schemas.openxmlformats.org/officeDocument/2006/relationships/slideLayout" Target="../slideLayouts/slideLayout25.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5" Type="http://schemas.openxmlformats.org/officeDocument/2006/relationships/hyperlink" Target="https://agilemanifesto.org/" TargetMode="Externa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7.jpe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5" Type="http://schemas.openxmlformats.org/officeDocument/2006/relationships/hyperlink" Target="https://www.c-sharpcorner.com/UploadFile/d9c992/the-agile-scrum-framework/" TargetMode="Externa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21" descr="Hand placing stars">
            <a:extLst>
              <a:ext uri="{FF2B5EF4-FFF2-40B4-BE49-F238E27FC236}">
                <a16:creationId xmlns:a16="http://schemas.microsoft.com/office/drawing/2014/main" id="{DB20DB88-CBCC-9A4A-BA0A-4807E1B8E804}"/>
              </a:ext>
            </a:extLst>
          </p:cNvPr>
          <p:cNvPicPr>
            <a:picLocks noGrp="1" noChangeAspect="1"/>
          </p:cNvPicPr>
          <p:nvPr>
            <p:ph type="pic" sz="quarter" idx="10"/>
          </p:nvPr>
        </p:nvPicPr>
        <p:blipFill rotWithShape="1">
          <a:blip r:embed="rId2"/>
          <a:srcRect l="20319" r="20318" b="-1"/>
          <a:stretch/>
        </p:blipFill>
        <p:spPr>
          <a:xfrm>
            <a:off x="6093055" y="10"/>
            <a:ext cx="6098946" cy="6857990"/>
          </a:xfrm>
          <a:prstGeom prst="rect">
            <a:avLst/>
          </a:prstGeom>
          <a:noFill/>
        </p:spPr>
      </p:pic>
      <p:sp>
        <p:nvSpPr>
          <p:cNvPr id="6" name="Text Placeholder 5">
            <a:extLst>
              <a:ext uri="{FF2B5EF4-FFF2-40B4-BE49-F238E27FC236}">
                <a16:creationId xmlns:a16="http://schemas.microsoft.com/office/drawing/2014/main" id="{348362CB-F41D-164B-BAC7-F91A6E68A2AC}"/>
              </a:ext>
            </a:extLst>
          </p:cNvPr>
          <p:cNvSpPr>
            <a:spLocks noGrp="1"/>
          </p:cNvSpPr>
          <p:nvPr>
            <p:ph type="body" idx="13"/>
          </p:nvPr>
        </p:nvSpPr>
        <p:spPr>
          <a:xfrm>
            <a:off x="999537" y="4511526"/>
            <a:ext cx="4179375" cy="356462"/>
          </a:xfrm>
        </p:spPr>
        <p:txBody>
          <a:bodyPr>
            <a:normAutofit fontScale="92500" lnSpcReduction="20000"/>
          </a:bodyPr>
          <a:lstStyle/>
          <a:p>
            <a:pPr algn="ctr" rtl="1"/>
            <a:r>
              <a:rPr lang="he-IL" sz="2400" dirty="0">
                <a:latin typeface="Arial" panose="020B0604020202020204" pitchFamily="34" charset="0"/>
                <a:cs typeface="Arial" panose="020B0604020202020204" pitchFamily="34" charset="0"/>
              </a:rPr>
              <a:t>אלכס גורבצ'וב</a:t>
            </a:r>
            <a:endParaRPr lang="id-ID" sz="2400" dirty="0">
              <a:latin typeface="Arial" panose="020B0604020202020204" pitchFamily="34" charset="0"/>
              <a:cs typeface="Arial" panose="020B0604020202020204" pitchFamily="34" charset="0"/>
            </a:endParaRPr>
          </a:p>
        </p:txBody>
      </p:sp>
      <p:sp>
        <p:nvSpPr>
          <p:cNvPr id="5" name="Title 4">
            <a:extLst>
              <a:ext uri="{FF2B5EF4-FFF2-40B4-BE49-F238E27FC236}">
                <a16:creationId xmlns:a16="http://schemas.microsoft.com/office/drawing/2014/main" id="{99516ACA-375D-1140-8EDA-CE04AAC75809}"/>
              </a:ext>
            </a:extLst>
          </p:cNvPr>
          <p:cNvSpPr>
            <a:spLocks noGrp="1"/>
          </p:cNvSpPr>
          <p:nvPr>
            <p:ph type="ctrTitle"/>
          </p:nvPr>
        </p:nvSpPr>
        <p:spPr>
          <a:xfrm>
            <a:off x="999537" y="3425854"/>
            <a:ext cx="4179376" cy="902865"/>
          </a:xfrm>
        </p:spPr>
        <p:txBody>
          <a:bodyPr anchor="b">
            <a:noAutofit/>
          </a:bodyPr>
          <a:lstStyle/>
          <a:p>
            <a:pPr algn="ctr" rtl="1"/>
            <a:r>
              <a:rPr lang="en-US" sz="6000" dirty="0">
                <a:latin typeface="Arial" panose="020B0604020202020204" pitchFamily="34" charset="0"/>
                <a:cs typeface="Arial" panose="020B0604020202020204" pitchFamily="34" charset="0"/>
              </a:rPr>
              <a:t>QA</a:t>
            </a:r>
            <a:br>
              <a:rPr lang="he-IL" sz="6000" dirty="0">
                <a:latin typeface="Arial" panose="020B0604020202020204" pitchFamily="34" charset="0"/>
                <a:cs typeface="Arial" panose="020B0604020202020204" pitchFamily="34" charset="0"/>
              </a:rPr>
            </a:br>
            <a:r>
              <a:rPr lang="he-IL" sz="6000" dirty="0">
                <a:latin typeface="Arial" panose="020B0604020202020204" pitchFamily="34" charset="0"/>
                <a:cs typeface="Arial" panose="020B0604020202020204" pitchFamily="34" charset="0"/>
              </a:rPr>
              <a:t>בודק תוכנה</a:t>
            </a:r>
            <a:endParaRPr lang="en-US" sz="6000" dirty="0">
              <a:latin typeface="Arial" panose="020B0604020202020204" pitchFamily="34" charset="0"/>
              <a:cs typeface="Arial" panose="020B0604020202020204" pitchFamily="34" charset="0"/>
            </a:endParaRPr>
          </a:p>
        </p:txBody>
      </p:sp>
      <p:pic>
        <p:nvPicPr>
          <p:cNvPr id="10" name="תמונה 15">
            <a:extLst>
              <a:ext uri="{FF2B5EF4-FFF2-40B4-BE49-F238E27FC236}">
                <a16:creationId xmlns:a16="http://schemas.microsoft.com/office/drawing/2014/main" id="{85DD4F0C-1060-F2A1-6EFA-429626B64D8B}"/>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pic>
        <p:nvPicPr>
          <p:cNvPr id="12" name="Picture 11" descr="Logo, company name&#10;&#10;Description automatically generated">
            <a:extLst>
              <a:ext uri="{FF2B5EF4-FFF2-40B4-BE49-F238E27FC236}">
                <a16:creationId xmlns:a16="http://schemas.microsoft.com/office/drawing/2014/main" id="{D5B8B34F-DFCB-5208-45CD-CD44786ED7D1}"/>
              </a:ext>
            </a:extLst>
          </p:cNvPr>
          <p:cNvPicPr>
            <a:picLocks noChangeAspect="1"/>
          </p:cNvPicPr>
          <p:nvPr/>
        </p:nvPicPr>
        <p:blipFill>
          <a:blip r:embed="rId4">
            <a:clrChange>
              <a:clrFrom>
                <a:srgbClr val="FFFEFD"/>
              </a:clrFrom>
              <a:clrTo>
                <a:srgbClr val="FFFEFD">
                  <a:alpha val="0"/>
                </a:srgbClr>
              </a:clrTo>
            </a:clrChange>
          </a:blip>
          <a:stretch>
            <a:fillRect/>
          </a:stretch>
        </p:blipFill>
        <p:spPr>
          <a:xfrm>
            <a:off x="113818" y="5917769"/>
            <a:ext cx="885720" cy="885720"/>
          </a:xfrm>
          <a:prstGeom prst="rect">
            <a:avLst/>
          </a:prstGeom>
        </p:spPr>
      </p:pic>
    </p:spTree>
    <p:extLst>
      <p:ext uri="{BB962C8B-B14F-4D97-AF65-F5344CB8AC3E}">
        <p14:creationId xmlns:p14="http://schemas.microsoft.com/office/powerpoint/2010/main" val="42858479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en-US" dirty="0">
                <a:latin typeface="Arial" panose="020B0604020202020204" pitchFamily="34" charset="0"/>
                <a:cs typeface="Arial" panose="020B0604020202020204" pitchFamily="34" charset="0"/>
              </a:rPr>
              <a:t>Agile</a:t>
            </a:r>
            <a:endParaRPr lang="he-IL" dirty="0">
              <a:latin typeface="Arial" panose="020B0604020202020204" pitchFamily="34" charset="0"/>
              <a:cs typeface="Arial" panose="020B0604020202020204" pitchFamily="34" charset="0"/>
            </a:endParaRP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en-US" sz="1800" b="1" dirty="0">
                <a:solidFill>
                  <a:srgbClr val="92D050"/>
                </a:solidFill>
                <a:latin typeface="Arial" panose="020B0604020202020204" pitchFamily="34" charset="0"/>
                <a:cs typeface="Arial" panose="020B0604020202020204" pitchFamily="34" charset="0"/>
              </a:rPr>
              <a:t>Scrum</a:t>
            </a:r>
          </a:p>
          <a:p>
            <a:pPr algn="r" rtl="1">
              <a:lnSpc>
                <a:spcPct val="150000"/>
              </a:lnSpc>
            </a:pPr>
            <a:r>
              <a:rPr lang="he-IL" sz="1200" dirty="0">
                <a:latin typeface="Arial" panose="020B0604020202020204" pitchFamily="34" charset="0"/>
                <a:cs typeface="Arial" panose="020B0604020202020204" pitchFamily="34" charset="0"/>
              </a:rPr>
              <a:t>נתמקד ונעמיק בשיטת סקראם כדוגמא ליישום מודל אג'ייל.</a:t>
            </a:r>
          </a:p>
          <a:p>
            <a:pPr algn="r" rtl="1">
              <a:lnSpc>
                <a:spcPct val="150000"/>
              </a:lnSpc>
            </a:pPr>
            <a:endParaRPr lang="he-IL" sz="1200" dirty="0">
              <a:latin typeface="Arial" panose="020B0604020202020204" pitchFamily="34" charset="0"/>
              <a:cs typeface="Arial" panose="020B0604020202020204" pitchFamily="34" charset="0"/>
            </a:endParaRPr>
          </a:p>
          <a:p>
            <a:pPr algn="r" rtl="1">
              <a:lnSpc>
                <a:spcPct val="150000"/>
              </a:lnSpc>
            </a:pPr>
            <a:r>
              <a:rPr lang="en-US" sz="1200" b="1" dirty="0">
                <a:latin typeface="Arial" panose="020B0604020202020204" pitchFamily="34" charset="0"/>
                <a:cs typeface="Arial" panose="020B0604020202020204" pitchFamily="34" charset="0"/>
              </a:rPr>
              <a:t>Scrum Team</a:t>
            </a:r>
            <a:r>
              <a:rPr lang="he-IL" sz="1200" b="1" dirty="0">
                <a:latin typeface="Arial" panose="020B0604020202020204" pitchFamily="34" charset="0"/>
                <a:cs typeface="Arial" panose="020B0604020202020204" pitchFamily="34" charset="0"/>
              </a:rPr>
              <a:t> </a:t>
            </a:r>
            <a:r>
              <a:rPr lang="he-IL" sz="1200" dirty="0">
                <a:latin typeface="Arial" panose="020B0604020202020204" pitchFamily="34" charset="0"/>
                <a:cs typeface="Arial" panose="020B0604020202020204" pitchFamily="34" charset="0"/>
              </a:rPr>
              <a:t>- צוות המורכב ממספר אנשים בעלי ידע ויכולות טכנולוגיות. הצוות כולל: מפתחים, בודקים, אנשים באתר, אנשי תמיכה, מנהל מוצר, סקראם מאסטר ואנליסט עסקי.</a:t>
            </a:r>
          </a:p>
          <a:p>
            <a:pPr algn="r" rtl="1">
              <a:lnSpc>
                <a:spcPct val="150000"/>
              </a:lnSpc>
            </a:pPr>
            <a:endParaRPr lang="he-IL" sz="1200" dirty="0">
              <a:latin typeface="Arial" panose="020B0604020202020204" pitchFamily="34" charset="0"/>
              <a:cs typeface="Arial" panose="020B0604020202020204" pitchFamily="34" charset="0"/>
            </a:endParaRPr>
          </a:p>
          <a:p>
            <a:pPr algn="r" rtl="1">
              <a:lnSpc>
                <a:spcPct val="150000"/>
              </a:lnSpc>
            </a:pPr>
            <a:r>
              <a:rPr lang="en-US" sz="1200" b="1" dirty="0">
                <a:latin typeface="Arial" panose="020B0604020202020204" pitchFamily="34" charset="0"/>
                <a:cs typeface="Arial" panose="020B0604020202020204" pitchFamily="34" charset="0"/>
              </a:rPr>
              <a:t>Sprint</a:t>
            </a:r>
            <a:r>
              <a:rPr lang="en-US" sz="1200" dirty="0">
                <a:latin typeface="Arial" panose="020B0604020202020204" pitchFamily="34" charset="0"/>
                <a:cs typeface="Arial" panose="020B0604020202020204" pitchFamily="34" charset="0"/>
              </a:rPr>
              <a:t> </a:t>
            </a:r>
            <a:r>
              <a:rPr lang="he-IL" sz="1200" dirty="0">
                <a:latin typeface="Arial" panose="020B0604020202020204" pitchFamily="34" charset="0"/>
                <a:cs typeface="Arial" panose="020B0604020202020204" pitchFamily="34" charset="0"/>
              </a:rPr>
              <a:t> - מסגרת זמן (2-4 שבועות בד"כ) בה יש להשלים את העבודה למסירה ללקוח.</a:t>
            </a:r>
          </a:p>
          <a:p>
            <a:pPr algn="r" rtl="1">
              <a:lnSpc>
                <a:spcPct val="150000"/>
              </a:lnSpc>
            </a:pPr>
            <a:endParaRPr lang="he-IL" sz="1200" dirty="0">
              <a:latin typeface="Arial" panose="020B0604020202020204" pitchFamily="34" charset="0"/>
              <a:cs typeface="Arial" panose="020B0604020202020204" pitchFamily="34" charset="0"/>
            </a:endParaRPr>
          </a:p>
          <a:p>
            <a:pPr algn="r" rtl="1">
              <a:lnSpc>
                <a:spcPct val="150000"/>
              </a:lnSpc>
            </a:pPr>
            <a:r>
              <a:rPr lang="en-US" sz="1200" b="1" dirty="0">
                <a:latin typeface="Arial" panose="020B0604020202020204" pitchFamily="34" charset="0"/>
                <a:cs typeface="Arial" panose="020B0604020202020204" pitchFamily="34" charset="0"/>
              </a:rPr>
              <a:t>User Story</a:t>
            </a:r>
            <a:r>
              <a:rPr lang="he-IL" sz="1200" b="1" dirty="0">
                <a:latin typeface="Arial" panose="020B0604020202020204" pitchFamily="34" charset="0"/>
                <a:cs typeface="Arial" panose="020B0604020202020204" pitchFamily="34" charset="0"/>
              </a:rPr>
              <a:t> </a:t>
            </a:r>
            <a:r>
              <a:rPr lang="he-IL" sz="1200" dirty="0">
                <a:latin typeface="Arial" panose="020B0604020202020204" pitchFamily="34" charset="0"/>
                <a:cs typeface="Arial" panose="020B0604020202020204" pitchFamily="34" charset="0"/>
              </a:rPr>
              <a:t>- הדרישה או התכונה ליישום נכתבת כסיפור מנקודת מבט המשתמש. ב-</a:t>
            </a:r>
            <a:r>
              <a:rPr lang="en-US" sz="1200" dirty="0">
                <a:latin typeface="Arial" panose="020B0604020202020204" pitchFamily="34" charset="0"/>
                <a:cs typeface="Arial" panose="020B0604020202020204" pitchFamily="34" charset="0"/>
              </a:rPr>
              <a:t>Scrum</a:t>
            </a:r>
            <a:r>
              <a:rPr lang="he-IL" sz="1200" dirty="0">
                <a:latin typeface="Arial" panose="020B0604020202020204" pitchFamily="34" charset="0"/>
                <a:cs typeface="Arial" panose="020B0604020202020204" pitchFamily="34" charset="0"/>
              </a:rPr>
              <a:t> אין מסמכי דרישות ענק, אלא דרישות המוגדרות בסעיף אחד ובפורמט קבוע: בתור </a:t>
            </a:r>
            <a:r>
              <a:rPr lang="he-IL" sz="1200" i="1" dirty="0">
                <a:latin typeface="Arial" panose="020B0604020202020204" pitchFamily="34" charset="0"/>
                <a:cs typeface="Arial" panose="020B0604020202020204" pitchFamily="34" charset="0"/>
              </a:rPr>
              <a:t>תפקיד</a:t>
            </a:r>
            <a:r>
              <a:rPr lang="he-IL" sz="1200" dirty="0">
                <a:latin typeface="Arial" panose="020B0604020202020204" pitchFamily="34" charset="0"/>
                <a:cs typeface="Arial" panose="020B0604020202020204" pitchFamily="34" charset="0"/>
              </a:rPr>
              <a:t> אני רוצה </a:t>
            </a:r>
            <a:r>
              <a:rPr lang="he-IL" sz="1200" i="1" dirty="0">
                <a:latin typeface="Arial" panose="020B0604020202020204" pitchFamily="34" charset="0"/>
                <a:cs typeface="Arial" panose="020B0604020202020204" pitchFamily="34" charset="0"/>
              </a:rPr>
              <a:t>תכונה</a:t>
            </a:r>
            <a:r>
              <a:rPr lang="he-IL" sz="1200" dirty="0">
                <a:latin typeface="Arial" panose="020B0604020202020204" pitchFamily="34" charset="0"/>
                <a:cs typeface="Arial" panose="020B0604020202020204" pitchFamily="34" charset="0"/>
              </a:rPr>
              <a:t> כך שאוכל </a:t>
            </a:r>
            <a:r>
              <a:rPr lang="he-IL" sz="1200" i="1" dirty="0">
                <a:latin typeface="Arial" panose="020B0604020202020204" pitchFamily="34" charset="0"/>
                <a:cs typeface="Arial" panose="020B0604020202020204" pitchFamily="34" charset="0"/>
              </a:rPr>
              <a:t>סיבה</a:t>
            </a:r>
            <a:r>
              <a:rPr lang="he-IL" sz="1200" dirty="0">
                <a:latin typeface="Arial" panose="020B0604020202020204" pitchFamily="34" charset="0"/>
                <a:cs typeface="Arial" panose="020B0604020202020204" pitchFamily="34" charset="0"/>
              </a:rPr>
              <a:t>. דוגמא: בתור </a:t>
            </a:r>
            <a:r>
              <a:rPr lang="he-IL" sz="1200" i="1" dirty="0">
                <a:latin typeface="Arial" panose="020B0604020202020204" pitchFamily="34" charset="0"/>
                <a:cs typeface="Arial" panose="020B0604020202020204" pitchFamily="34" charset="0"/>
              </a:rPr>
              <a:t>משתמש לא רשום</a:t>
            </a:r>
            <a:r>
              <a:rPr lang="he-IL" sz="1200" dirty="0">
                <a:latin typeface="Arial" panose="020B0604020202020204" pitchFamily="34" charset="0"/>
                <a:cs typeface="Arial" panose="020B0604020202020204" pitchFamily="34" charset="0"/>
              </a:rPr>
              <a:t> אני רוצה </a:t>
            </a:r>
            <a:r>
              <a:rPr lang="he-IL" sz="1200" i="1" dirty="0">
                <a:latin typeface="Arial" panose="020B0604020202020204" pitchFamily="34" charset="0"/>
                <a:cs typeface="Arial" panose="020B0604020202020204" pitchFamily="34" charset="0"/>
              </a:rPr>
              <a:t>להירשם דרך מסך ראשי</a:t>
            </a:r>
            <a:r>
              <a:rPr lang="he-IL" sz="1200" dirty="0">
                <a:latin typeface="Arial" panose="020B0604020202020204" pitchFamily="34" charset="0"/>
                <a:cs typeface="Arial" panose="020B0604020202020204" pitchFamily="34" charset="0"/>
              </a:rPr>
              <a:t> כך שאוכל </a:t>
            </a:r>
            <a:r>
              <a:rPr lang="he-IL" sz="1200" i="1" dirty="0">
                <a:latin typeface="Arial" panose="020B0604020202020204" pitchFamily="34" charset="0"/>
                <a:cs typeface="Arial" panose="020B0604020202020204" pitchFamily="34" charset="0"/>
              </a:rPr>
              <a:t>להכנס למערכת</a:t>
            </a:r>
            <a:r>
              <a:rPr lang="he-IL" sz="1200" dirty="0">
                <a:latin typeface="Arial" panose="020B0604020202020204" pitchFamily="34" charset="0"/>
                <a:cs typeface="Arial" panose="020B0604020202020204" pitchFamily="34" charset="0"/>
              </a:rPr>
              <a:t>.</a:t>
            </a:r>
          </a:p>
        </p:txBody>
      </p:sp>
      <p:pic>
        <p:nvPicPr>
          <p:cNvPr id="2" name="Picture 1">
            <a:extLst>
              <a:ext uri="{FF2B5EF4-FFF2-40B4-BE49-F238E27FC236}">
                <a16:creationId xmlns:a16="http://schemas.microsoft.com/office/drawing/2014/main" id="{56DB3F08-B098-8806-CA52-AA03B8A94EE1}"/>
              </a:ext>
            </a:extLst>
          </p:cNvPr>
          <p:cNvPicPr>
            <a:picLocks noChangeAspect="1"/>
          </p:cNvPicPr>
          <p:nvPr/>
        </p:nvPicPr>
        <p:blipFill>
          <a:blip r:embed="rId4"/>
          <a:srcRect/>
          <a:stretch/>
        </p:blipFill>
        <p:spPr>
          <a:xfrm>
            <a:off x="303668" y="2369331"/>
            <a:ext cx="5214922" cy="3503776"/>
          </a:xfrm>
          <a:prstGeom prst="rect">
            <a:avLst/>
          </a:prstGeom>
        </p:spPr>
      </p:pic>
    </p:spTree>
    <p:extLst>
      <p:ext uri="{BB962C8B-B14F-4D97-AF65-F5344CB8AC3E}">
        <p14:creationId xmlns:p14="http://schemas.microsoft.com/office/powerpoint/2010/main" val="27177381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en-US" dirty="0">
                <a:latin typeface="Arial" panose="020B0604020202020204" pitchFamily="34" charset="0"/>
                <a:cs typeface="Arial" panose="020B0604020202020204" pitchFamily="34" charset="0"/>
              </a:rPr>
              <a:t>Agile</a:t>
            </a:r>
            <a:endParaRPr lang="he-IL" dirty="0">
              <a:latin typeface="Arial" panose="020B0604020202020204" pitchFamily="34" charset="0"/>
              <a:cs typeface="Arial" panose="020B0604020202020204" pitchFamily="34" charset="0"/>
            </a:endParaRP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en-US" sz="1800" b="1" dirty="0">
                <a:solidFill>
                  <a:srgbClr val="92D050"/>
                </a:solidFill>
                <a:latin typeface="Arial" panose="020B0604020202020204" pitchFamily="34" charset="0"/>
                <a:cs typeface="Arial" panose="020B0604020202020204" pitchFamily="34" charset="0"/>
              </a:rPr>
              <a:t>Scrum</a:t>
            </a:r>
          </a:p>
          <a:p>
            <a:pPr algn="r" rtl="1">
              <a:lnSpc>
                <a:spcPct val="150000"/>
              </a:lnSpc>
            </a:pPr>
            <a:r>
              <a:rPr lang="en-US" sz="1200" b="1" dirty="0">
                <a:latin typeface="Arial" panose="020B0604020202020204" pitchFamily="34" charset="0"/>
                <a:cs typeface="Arial" panose="020B0604020202020204" pitchFamily="34" charset="0"/>
              </a:rPr>
              <a:t>Epics</a:t>
            </a:r>
            <a:r>
              <a:rPr lang="he-IL" sz="1200" dirty="0">
                <a:latin typeface="Arial" panose="020B0604020202020204" pitchFamily="34" charset="0"/>
                <a:cs typeface="Arial" panose="020B0604020202020204" pitchFamily="34" charset="0"/>
              </a:rPr>
              <a:t> - דרישה שצריך לפרק כדי להתחיל לעבוד עליה. סיפורי משתמש יגזרו מתוך ה-</a:t>
            </a:r>
            <a:r>
              <a:rPr lang="en-US" sz="1200" dirty="0">
                <a:latin typeface="Arial" panose="020B0604020202020204" pitchFamily="34" charset="0"/>
                <a:cs typeface="Arial" panose="020B0604020202020204" pitchFamily="34" charset="0"/>
              </a:rPr>
              <a:t>Epics</a:t>
            </a:r>
            <a:r>
              <a:rPr lang="he-IL" sz="1200" dirty="0">
                <a:latin typeface="Arial" panose="020B0604020202020204" pitchFamily="34" charset="0"/>
                <a:cs typeface="Arial" panose="020B0604020202020204" pitchFamily="34" charset="0"/>
              </a:rPr>
              <a:t>. דוגמא: ה-</a:t>
            </a:r>
            <a:r>
              <a:rPr lang="en-US" sz="1200" dirty="0">
                <a:latin typeface="Arial" panose="020B0604020202020204" pitchFamily="34" charset="0"/>
                <a:cs typeface="Arial" panose="020B0604020202020204" pitchFamily="34" charset="0"/>
              </a:rPr>
              <a:t>Epic</a:t>
            </a:r>
            <a:r>
              <a:rPr lang="he-IL" sz="1200" dirty="0">
                <a:latin typeface="Arial" panose="020B0604020202020204" pitchFamily="34" charset="0"/>
                <a:cs typeface="Arial" panose="020B0604020202020204" pitchFamily="34" charset="0"/>
              </a:rPr>
              <a:t> הוא כמו תכנית החופשה של שנה הבאה .שבה מצהירים על הרצון לצאת לחופשה בשנה הבאה, הפרטים: איפה, מתי, עם מי, לא מוגדרים בשלב זה. כשרוצים לממש את החופשה - יוצרים את הפרטים: סיפורי המשתמש.</a:t>
            </a:r>
          </a:p>
          <a:p>
            <a:pPr algn="r" rtl="1">
              <a:lnSpc>
                <a:spcPct val="150000"/>
              </a:lnSpc>
            </a:pPr>
            <a:endParaRPr lang="he-IL" sz="1200" dirty="0">
              <a:latin typeface="Arial" panose="020B0604020202020204" pitchFamily="34" charset="0"/>
              <a:cs typeface="Arial" panose="020B0604020202020204" pitchFamily="34" charset="0"/>
            </a:endParaRPr>
          </a:p>
          <a:p>
            <a:pPr algn="r" rtl="1">
              <a:lnSpc>
                <a:spcPct val="150000"/>
              </a:lnSpc>
            </a:pPr>
            <a:r>
              <a:rPr lang="en-US" sz="1200" b="1" dirty="0">
                <a:latin typeface="Arial" panose="020B0604020202020204" pitchFamily="34" charset="0"/>
                <a:cs typeface="Arial" panose="020B0604020202020204" pitchFamily="34" charset="0"/>
              </a:rPr>
              <a:t>Product Backlog</a:t>
            </a:r>
            <a:r>
              <a:rPr lang="he-IL" sz="1200" b="1" dirty="0">
                <a:latin typeface="Arial" panose="020B0604020202020204" pitchFamily="34" charset="0"/>
                <a:cs typeface="Arial" panose="020B0604020202020204" pitchFamily="34" charset="0"/>
              </a:rPr>
              <a:t> </a:t>
            </a:r>
            <a:r>
              <a:rPr lang="he-IL" sz="1200" dirty="0">
                <a:latin typeface="Arial" panose="020B0604020202020204" pitchFamily="34" charset="0"/>
                <a:cs typeface="Arial" panose="020B0604020202020204" pitchFamily="34" charset="0"/>
              </a:rPr>
              <a:t>- רשימה הדרישות (</a:t>
            </a:r>
            <a:r>
              <a:rPr lang="en-US" sz="1200" dirty="0">
                <a:latin typeface="Arial" panose="020B0604020202020204" pitchFamily="34" charset="0"/>
                <a:cs typeface="Arial" panose="020B0604020202020204" pitchFamily="34" charset="0"/>
              </a:rPr>
              <a:t>Epics</a:t>
            </a:r>
            <a:r>
              <a:rPr lang="he-IL" sz="1200" dirty="0">
                <a:latin typeface="Arial" panose="020B0604020202020204" pitchFamily="34" charset="0"/>
                <a:cs typeface="Arial" panose="020B0604020202020204" pitchFamily="34" charset="0"/>
              </a:rPr>
              <a:t>) של המוצר ממנה יגזרו סיפורי המשתמש. מנהל המוצר מתעדף אותם ליישום עתידי על פי ניהול סיכונים וצרכים עסקיים.</a:t>
            </a:r>
          </a:p>
          <a:p>
            <a:pPr algn="r" rtl="1">
              <a:lnSpc>
                <a:spcPct val="150000"/>
              </a:lnSpc>
            </a:pPr>
            <a:endParaRPr lang="he-IL" sz="1200" dirty="0">
              <a:latin typeface="Arial" panose="020B0604020202020204" pitchFamily="34" charset="0"/>
              <a:cs typeface="Arial" panose="020B0604020202020204" pitchFamily="34" charset="0"/>
            </a:endParaRPr>
          </a:p>
          <a:p>
            <a:pPr algn="r" rtl="1">
              <a:lnSpc>
                <a:spcPct val="150000"/>
              </a:lnSpc>
            </a:pPr>
            <a:r>
              <a:rPr lang="en-US" sz="1200" b="1" dirty="0">
                <a:latin typeface="Arial" panose="020B0604020202020204" pitchFamily="34" charset="0"/>
                <a:cs typeface="Arial" panose="020B0604020202020204" pitchFamily="34" charset="0"/>
              </a:rPr>
              <a:t>Sprint Backlog</a:t>
            </a:r>
            <a:r>
              <a:rPr lang="he-IL" sz="1200" b="1" dirty="0">
                <a:latin typeface="Arial" panose="020B0604020202020204" pitchFamily="34" charset="0"/>
                <a:cs typeface="Arial" panose="020B0604020202020204" pitchFamily="34" charset="0"/>
              </a:rPr>
              <a:t> </a:t>
            </a:r>
            <a:r>
              <a:rPr lang="he-IL" sz="1200" dirty="0">
                <a:latin typeface="Arial" panose="020B0604020202020204" pitchFamily="34" charset="0"/>
                <a:cs typeface="Arial" panose="020B0604020202020204" pitchFamily="34" charset="0"/>
              </a:rPr>
              <a:t>- הדרישות שנבחרו לביצוע מתוך צבר הדרישות לספרינט הנוכחי. צוות </a:t>
            </a:r>
            <a:r>
              <a:rPr lang="en-US" sz="1200" dirty="0">
                <a:latin typeface="Arial" panose="020B0604020202020204" pitchFamily="34" charset="0"/>
                <a:cs typeface="Arial" panose="020B0604020202020204" pitchFamily="34" charset="0"/>
              </a:rPr>
              <a:t>Scrum</a:t>
            </a:r>
            <a:r>
              <a:rPr lang="he-IL" sz="1200" dirty="0">
                <a:latin typeface="Arial" panose="020B0604020202020204" pitchFamily="34" charset="0"/>
                <a:cs typeface="Arial" panose="020B0604020202020204" pitchFamily="34" charset="0"/>
              </a:rPr>
              <a:t> מנהל סיעור מוחות וגוזר את סיפורי המשתמש מתוך הצבר למימוש בספרינט הנוכחי.</a:t>
            </a:r>
          </a:p>
        </p:txBody>
      </p:sp>
      <p:pic>
        <p:nvPicPr>
          <p:cNvPr id="2" name="Picture 1">
            <a:extLst>
              <a:ext uri="{FF2B5EF4-FFF2-40B4-BE49-F238E27FC236}">
                <a16:creationId xmlns:a16="http://schemas.microsoft.com/office/drawing/2014/main" id="{9C4C0250-8B95-97EE-57E7-D6CFC5A51900}"/>
              </a:ext>
            </a:extLst>
          </p:cNvPr>
          <p:cNvPicPr>
            <a:picLocks noChangeAspect="1"/>
          </p:cNvPicPr>
          <p:nvPr/>
        </p:nvPicPr>
        <p:blipFill>
          <a:blip r:embed="rId4"/>
          <a:srcRect/>
          <a:stretch/>
        </p:blipFill>
        <p:spPr>
          <a:xfrm>
            <a:off x="303668" y="2369331"/>
            <a:ext cx="5214922" cy="3503776"/>
          </a:xfrm>
          <a:prstGeom prst="rect">
            <a:avLst/>
          </a:prstGeom>
        </p:spPr>
      </p:pic>
    </p:spTree>
    <p:extLst>
      <p:ext uri="{BB962C8B-B14F-4D97-AF65-F5344CB8AC3E}">
        <p14:creationId xmlns:p14="http://schemas.microsoft.com/office/powerpoint/2010/main" val="20714271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en-US" dirty="0">
                <a:latin typeface="Arial" panose="020B0604020202020204" pitchFamily="34" charset="0"/>
                <a:cs typeface="Arial" panose="020B0604020202020204" pitchFamily="34" charset="0"/>
              </a:rPr>
              <a:t>Agile</a:t>
            </a:r>
            <a:endParaRPr lang="he-IL" dirty="0">
              <a:latin typeface="Arial" panose="020B0604020202020204" pitchFamily="34" charset="0"/>
              <a:cs typeface="Arial" panose="020B0604020202020204" pitchFamily="34" charset="0"/>
            </a:endParaRP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en-US" sz="1800" b="1" dirty="0">
                <a:solidFill>
                  <a:srgbClr val="92D050"/>
                </a:solidFill>
                <a:latin typeface="Arial" panose="020B0604020202020204" pitchFamily="34" charset="0"/>
                <a:cs typeface="Arial" panose="020B0604020202020204" pitchFamily="34" charset="0"/>
              </a:rPr>
              <a:t>Scrum</a:t>
            </a:r>
          </a:p>
          <a:p>
            <a:pPr algn="r" rtl="1">
              <a:lnSpc>
                <a:spcPct val="150000"/>
              </a:lnSpc>
            </a:pPr>
            <a:r>
              <a:rPr lang="en-US" sz="1200" b="1" dirty="0">
                <a:latin typeface="Arial" panose="020B0604020202020204" pitchFamily="34" charset="0"/>
                <a:cs typeface="Arial" panose="020B0604020202020204" pitchFamily="34" charset="0"/>
              </a:rPr>
              <a:t>Story Point</a:t>
            </a:r>
            <a:r>
              <a:rPr lang="he-IL" sz="1200" dirty="0">
                <a:latin typeface="Arial" panose="020B0604020202020204" pitchFamily="34" charset="0"/>
                <a:cs typeface="Arial" panose="020B0604020202020204" pitchFamily="34" charset="0"/>
              </a:rPr>
              <a:t> - נקודות סיפור הן אינדיקציה כמותית למורכבות סיפור המשתמש. אומדן העבודה לסיפור משתמש נקבע בהתבסס על נקודת הסיפור. נקודת סיפור היא יחסית ולא מוחלטת. כדי לוודא שהערכתנו </a:t>
            </a:r>
          </a:p>
          <a:p>
            <a:pPr algn="r" rtl="1">
              <a:lnSpc>
                <a:spcPct val="150000"/>
              </a:lnSpc>
            </a:pPr>
            <a:r>
              <a:rPr lang="he-IL" sz="1200" dirty="0">
                <a:latin typeface="Arial" panose="020B0604020202020204" pitchFamily="34" charset="0"/>
                <a:cs typeface="Arial" panose="020B0604020202020204" pitchFamily="34" charset="0"/>
              </a:rPr>
              <a:t>והמאמצים שלנו נכונים, חשוב לבדוק שסיפורי המשתמשים אינם גדולים. כל סיפור משתמש מוקצה לנקודת סיפור המבוססת על סדרת פיבונאצ'י (1, 1, 2, 3, 5, 8, 13). ככל שהסיפור של המשתמש קטן יותר, כך יהיה מדויק יותר. ככל שהמספר גבוה יותר סיפור המשתמש מורכב יותר.</a:t>
            </a:r>
          </a:p>
          <a:p>
            <a:pPr algn="r" rtl="1">
              <a:lnSpc>
                <a:spcPct val="150000"/>
              </a:lnSpc>
            </a:pPr>
            <a:endParaRPr lang="he-IL" sz="1200" dirty="0">
              <a:latin typeface="Arial" panose="020B0604020202020204" pitchFamily="34" charset="0"/>
              <a:cs typeface="Arial" panose="020B0604020202020204" pitchFamily="34" charset="0"/>
            </a:endParaRPr>
          </a:p>
          <a:p>
            <a:pPr algn="r" rtl="1">
              <a:lnSpc>
                <a:spcPct val="150000"/>
              </a:lnSpc>
            </a:pPr>
            <a:r>
              <a:rPr lang="en-US" sz="1200" b="1" dirty="0">
                <a:latin typeface="Arial" panose="020B0604020202020204" pitchFamily="34" charset="0"/>
                <a:cs typeface="Arial" panose="020B0604020202020204" pitchFamily="34" charset="0"/>
              </a:rPr>
              <a:t>Burn down chart</a:t>
            </a:r>
            <a:r>
              <a:rPr lang="he-IL" sz="1200" dirty="0">
                <a:latin typeface="Arial" panose="020B0604020202020204" pitchFamily="34" charset="0"/>
                <a:cs typeface="Arial" panose="020B0604020202020204" pitchFamily="34" charset="0"/>
              </a:rPr>
              <a:t> - תרשים ה-</a:t>
            </a:r>
            <a:r>
              <a:rPr lang="en-US" sz="1200" dirty="0">
                <a:latin typeface="Arial" panose="020B0604020202020204" pitchFamily="34" charset="0"/>
                <a:cs typeface="Arial" panose="020B0604020202020204" pitchFamily="34" charset="0"/>
              </a:rPr>
              <a:t>Burn down</a:t>
            </a:r>
            <a:r>
              <a:rPr lang="he-IL" sz="1200" dirty="0">
                <a:latin typeface="Arial" panose="020B0604020202020204" pitchFamily="34" charset="0"/>
                <a:cs typeface="Arial" panose="020B0604020202020204" pitchFamily="34" charset="0"/>
              </a:rPr>
              <a:t> - הוא גרף אשר מראה את המאמץ בפועל של משימות. ממחיש באופן ויזואלי את קצב ההתקדמות של הפרויקט. באמצעות גרף זה ניתן לעקוב אחרי התקדמות הספרינטים - מהגרף ניתן לגזור הערכת זמנים לסיום הפרויקט. מנהל המוצר יכול באמצעות גרף זה להעריך את כמות העבודה שנותרה להשלמת הפרויקט/המוצר כולו שכן הגרף מספק מידע על ספרינטים שבוצעו עד כה.</a:t>
            </a:r>
          </a:p>
          <a:p>
            <a:pPr algn="r" rtl="1">
              <a:lnSpc>
                <a:spcPct val="150000"/>
              </a:lnSpc>
            </a:pPr>
            <a:endParaRPr lang="he-IL" sz="1200" dirty="0">
              <a:latin typeface="Arial" panose="020B0604020202020204" pitchFamily="34" charset="0"/>
              <a:cs typeface="Arial" panose="020B0604020202020204" pitchFamily="34" charset="0"/>
            </a:endParaRPr>
          </a:p>
        </p:txBody>
      </p:sp>
      <p:pic>
        <p:nvPicPr>
          <p:cNvPr id="2" name="Picture 1">
            <a:extLst>
              <a:ext uri="{FF2B5EF4-FFF2-40B4-BE49-F238E27FC236}">
                <a16:creationId xmlns:a16="http://schemas.microsoft.com/office/drawing/2014/main" id="{9C4C0250-8B95-97EE-57E7-D6CFC5A51900}"/>
              </a:ext>
            </a:extLst>
          </p:cNvPr>
          <p:cNvPicPr>
            <a:picLocks noChangeAspect="1"/>
          </p:cNvPicPr>
          <p:nvPr/>
        </p:nvPicPr>
        <p:blipFill>
          <a:blip r:embed="rId4"/>
          <a:srcRect/>
          <a:stretch/>
        </p:blipFill>
        <p:spPr>
          <a:xfrm>
            <a:off x="303668" y="2369331"/>
            <a:ext cx="5214922" cy="3503776"/>
          </a:xfrm>
          <a:prstGeom prst="rect">
            <a:avLst/>
          </a:prstGeom>
        </p:spPr>
      </p:pic>
    </p:spTree>
    <p:extLst>
      <p:ext uri="{BB962C8B-B14F-4D97-AF65-F5344CB8AC3E}">
        <p14:creationId xmlns:p14="http://schemas.microsoft.com/office/powerpoint/2010/main" val="31200529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en-US" dirty="0">
                <a:latin typeface="Arial" panose="020B0604020202020204" pitchFamily="34" charset="0"/>
                <a:cs typeface="Arial" panose="020B0604020202020204" pitchFamily="34" charset="0"/>
              </a:rPr>
              <a:t>Agile</a:t>
            </a:r>
            <a:endParaRPr lang="he-IL" dirty="0">
              <a:latin typeface="Arial" panose="020B0604020202020204" pitchFamily="34" charset="0"/>
              <a:cs typeface="Arial" panose="020B0604020202020204" pitchFamily="34" charset="0"/>
            </a:endParaRP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fontScale="92500" lnSpcReduction="10000"/>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en-US" sz="1900" b="1" dirty="0">
                <a:solidFill>
                  <a:srgbClr val="92D050"/>
                </a:solidFill>
                <a:latin typeface="Arial" panose="020B0604020202020204" pitchFamily="34" charset="0"/>
                <a:cs typeface="Arial" panose="020B0604020202020204" pitchFamily="34" charset="0"/>
              </a:rPr>
              <a:t>Scrum</a:t>
            </a:r>
          </a:p>
          <a:p>
            <a:pPr algn="r" rtl="1">
              <a:lnSpc>
                <a:spcPct val="150000"/>
              </a:lnSpc>
            </a:pPr>
            <a:r>
              <a:rPr lang="en-US" sz="1200" b="1" dirty="0">
                <a:latin typeface="Arial" panose="020B0604020202020204" pitchFamily="34" charset="0"/>
                <a:cs typeface="Arial" panose="020B0604020202020204" pitchFamily="34" charset="0"/>
              </a:rPr>
              <a:t>Product Owner</a:t>
            </a:r>
            <a:r>
              <a:rPr lang="he-IL" sz="1200" b="1" dirty="0">
                <a:latin typeface="Arial" panose="020B0604020202020204" pitchFamily="34" charset="0"/>
                <a:cs typeface="Arial" panose="020B0604020202020204" pitchFamily="34" charset="0"/>
              </a:rPr>
              <a:t> </a:t>
            </a:r>
            <a:r>
              <a:rPr lang="he-IL" sz="1200" dirty="0">
                <a:latin typeface="Arial" panose="020B0604020202020204" pitchFamily="34" charset="0"/>
                <a:cs typeface="Arial" panose="020B0604020202020204" pitchFamily="34" charset="0"/>
              </a:rPr>
              <a:t>- מנהל/בעל מוצר:</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מוביל היישום שיש לפתח</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האדם המייצג את צד הלקוח</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הסמכות הסופית</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צריך להיות זמין עבור הצוות</a:t>
            </a:r>
          </a:p>
          <a:p>
            <a:pPr marL="171450" indent="-171450" algn="r" rtl="1">
              <a:lnSpc>
                <a:spcPct val="150000"/>
              </a:lnSpc>
              <a:buFont typeface="Wingdings" panose="05000000000000000000" pitchFamily="2" charset="2"/>
              <a:buChar char="v"/>
            </a:pPr>
            <a:endParaRPr lang="he-IL" sz="1200" dirty="0">
              <a:latin typeface="Arial" panose="020B0604020202020204" pitchFamily="34" charset="0"/>
              <a:cs typeface="Arial" panose="020B0604020202020204" pitchFamily="34" charset="0"/>
            </a:endParaRPr>
          </a:p>
          <a:p>
            <a:pPr algn="r" rtl="1">
              <a:lnSpc>
                <a:spcPct val="150000"/>
              </a:lnSpc>
            </a:pPr>
            <a:r>
              <a:rPr lang="en-US" sz="1200" b="1" dirty="0">
                <a:latin typeface="Arial" panose="020B0604020202020204" pitchFamily="34" charset="0"/>
                <a:cs typeface="Arial" panose="020B0604020202020204" pitchFamily="34" charset="0"/>
              </a:rPr>
              <a:t>Scrum Master</a:t>
            </a:r>
            <a:r>
              <a:rPr lang="he-IL" sz="1200" b="1" dirty="0">
                <a:latin typeface="Arial" panose="020B0604020202020204" pitchFamily="34" charset="0"/>
                <a:cs typeface="Arial" panose="020B0604020202020204" pitchFamily="34" charset="0"/>
              </a:rPr>
              <a:t> </a:t>
            </a:r>
            <a:r>
              <a:rPr lang="he-IL" sz="1200" dirty="0">
                <a:latin typeface="Arial" panose="020B0604020202020204" pitchFamily="34" charset="0"/>
                <a:cs typeface="Arial" panose="020B0604020202020204" pitchFamily="34" charset="0"/>
              </a:rPr>
              <a:t>- סקראם מאסטר:</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מנחה צוות</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מוודא כי הצוות הוא פרודוקטיבי</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פותר בעיות ומכשולים עבור הצוות</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מתווך בין בעל המוצר לבין הצוות</a:t>
            </a:r>
          </a:p>
        </p:txBody>
      </p:sp>
      <p:pic>
        <p:nvPicPr>
          <p:cNvPr id="2" name="Picture 1">
            <a:extLst>
              <a:ext uri="{FF2B5EF4-FFF2-40B4-BE49-F238E27FC236}">
                <a16:creationId xmlns:a16="http://schemas.microsoft.com/office/drawing/2014/main" id="{9C4C0250-8B95-97EE-57E7-D6CFC5A51900}"/>
              </a:ext>
            </a:extLst>
          </p:cNvPr>
          <p:cNvPicPr>
            <a:picLocks noChangeAspect="1"/>
          </p:cNvPicPr>
          <p:nvPr/>
        </p:nvPicPr>
        <p:blipFill>
          <a:blip r:embed="rId4"/>
          <a:srcRect/>
          <a:stretch/>
        </p:blipFill>
        <p:spPr>
          <a:xfrm>
            <a:off x="303668" y="2369331"/>
            <a:ext cx="5214922" cy="3503776"/>
          </a:xfrm>
          <a:prstGeom prst="rect">
            <a:avLst/>
          </a:prstGeom>
        </p:spPr>
      </p:pic>
    </p:spTree>
    <p:extLst>
      <p:ext uri="{BB962C8B-B14F-4D97-AF65-F5344CB8AC3E}">
        <p14:creationId xmlns:p14="http://schemas.microsoft.com/office/powerpoint/2010/main" val="17929280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en-US" dirty="0">
                <a:latin typeface="Arial" panose="020B0604020202020204" pitchFamily="34" charset="0"/>
                <a:cs typeface="Arial" panose="020B0604020202020204" pitchFamily="34" charset="0"/>
              </a:rPr>
              <a:t>Agile</a:t>
            </a:r>
            <a:endParaRPr lang="he-IL" dirty="0">
              <a:latin typeface="Arial" panose="020B0604020202020204" pitchFamily="34" charset="0"/>
              <a:cs typeface="Arial" panose="020B0604020202020204" pitchFamily="34" charset="0"/>
            </a:endParaRP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en-US" sz="1800" b="1" dirty="0">
                <a:solidFill>
                  <a:srgbClr val="92D050"/>
                </a:solidFill>
                <a:latin typeface="Arial" panose="020B0604020202020204" pitchFamily="34" charset="0"/>
                <a:cs typeface="Arial" panose="020B0604020202020204" pitchFamily="34" charset="0"/>
              </a:rPr>
              <a:t>Scrum</a:t>
            </a:r>
            <a:endParaRPr lang="en-US" sz="1900" b="1" dirty="0">
              <a:solidFill>
                <a:srgbClr val="92D050"/>
              </a:solidFill>
              <a:latin typeface="Arial" panose="020B0604020202020204" pitchFamily="34" charset="0"/>
              <a:cs typeface="Arial" panose="020B0604020202020204" pitchFamily="34" charset="0"/>
            </a:endParaRPr>
          </a:p>
          <a:p>
            <a:pPr algn="r" rtl="1">
              <a:lnSpc>
                <a:spcPct val="150000"/>
              </a:lnSpc>
            </a:pPr>
            <a:r>
              <a:rPr lang="en-US" sz="1200" b="1" dirty="0">
                <a:latin typeface="Arial" panose="020B0604020202020204" pitchFamily="34" charset="0"/>
                <a:cs typeface="Arial" panose="020B0604020202020204" pitchFamily="34" charset="0"/>
              </a:rPr>
              <a:t>Scrum Team</a:t>
            </a:r>
            <a:r>
              <a:rPr lang="he-IL" sz="1200" b="1" dirty="0">
                <a:latin typeface="Arial" panose="020B0604020202020204" pitchFamily="34" charset="0"/>
                <a:cs typeface="Arial" panose="020B0604020202020204" pitchFamily="34" charset="0"/>
              </a:rPr>
              <a:t> </a:t>
            </a:r>
            <a:r>
              <a:rPr lang="he-IL" sz="1200" dirty="0">
                <a:latin typeface="Arial" panose="020B0604020202020204" pitchFamily="34" charset="0"/>
                <a:cs typeface="Arial" panose="020B0604020202020204" pitchFamily="34" charset="0"/>
              </a:rPr>
              <a:t>- צוות סקראם:</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צוות קטן 5-9 אנשים</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מפתחים ובודקים בכל צוות</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בעלי מיומנויות נדרשות, על פי הדרישות</a:t>
            </a:r>
          </a:p>
          <a:p>
            <a:pPr marL="171450" indent="-171450" algn="r" rtl="1">
              <a:lnSpc>
                <a:spcPct val="150000"/>
              </a:lnSpc>
              <a:buFont typeface="Wingdings" panose="05000000000000000000" pitchFamily="2" charset="2"/>
              <a:buChar char="v"/>
            </a:pPr>
            <a:endParaRPr lang="he-IL" sz="1200" dirty="0">
              <a:latin typeface="Arial" panose="020B0604020202020204" pitchFamily="34" charset="0"/>
              <a:cs typeface="Arial" panose="020B0604020202020204" pitchFamily="34" charset="0"/>
            </a:endParaRPr>
          </a:p>
          <a:p>
            <a:pPr algn="r" rtl="1">
              <a:lnSpc>
                <a:spcPct val="150000"/>
              </a:lnSpc>
            </a:pPr>
            <a:r>
              <a:rPr lang="he-IL" sz="1200" b="1" dirty="0">
                <a:latin typeface="Arial" panose="020B0604020202020204" pitchFamily="34" charset="0"/>
                <a:cs typeface="Arial" panose="020B0604020202020204" pitchFamily="34" charset="0"/>
              </a:rPr>
              <a:t>בעלי עניין מעורבים</a:t>
            </a:r>
            <a:r>
              <a:rPr lang="he-IL" sz="1200" dirty="0">
                <a:latin typeface="Arial" panose="020B0604020202020204" pitchFamily="34" charset="0"/>
                <a:cs typeface="Arial" panose="020B0604020202020204" pitchFamily="34" charset="0"/>
              </a:rPr>
              <a:t>. בעלי עניין מעורבים, אינם חלק מתהליך הפיתוח. מעורבותם חשובה לשלמות התהליך, לספק משוב שיתרום לסקירה עבור ספרינט שהסתיים ותכנון עבור הספרינט הבא:</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משתמשים - בעלי חשיבות גבוהה כמעורבים</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בעלי עניין - מאפשרים את קיום התהליך אך לא חלק ממנו. לדוגמא: מנהלים</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יועצים מומחים - מספקים מומחיות על פי דרישה. לדוגמא: אנשי </a:t>
            </a:r>
            <a:r>
              <a:rPr lang="en-US" sz="1200" dirty="0">
                <a:latin typeface="Arial" panose="020B0604020202020204" pitchFamily="34" charset="0"/>
                <a:cs typeface="Arial" panose="020B0604020202020204" pitchFamily="34" charset="0"/>
              </a:rPr>
              <a:t>DB</a:t>
            </a:r>
            <a:r>
              <a:rPr lang="he-IL" sz="1200" dirty="0">
                <a:latin typeface="Arial" panose="020B0604020202020204" pitchFamily="34" charset="0"/>
                <a:cs typeface="Arial" panose="020B0604020202020204" pitchFamily="34" charset="0"/>
              </a:rPr>
              <a:t>, אנשי אבטחת מידע וכד'.</a:t>
            </a:r>
          </a:p>
        </p:txBody>
      </p:sp>
      <p:pic>
        <p:nvPicPr>
          <p:cNvPr id="2" name="Picture 1">
            <a:extLst>
              <a:ext uri="{FF2B5EF4-FFF2-40B4-BE49-F238E27FC236}">
                <a16:creationId xmlns:a16="http://schemas.microsoft.com/office/drawing/2014/main" id="{9C4C0250-8B95-97EE-57E7-D6CFC5A51900}"/>
              </a:ext>
            </a:extLst>
          </p:cNvPr>
          <p:cNvPicPr>
            <a:picLocks noChangeAspect="1"/>
          </p:cNvPicPr>
          <p:nvPr/>
        </p:nvPicPr>
        <p:blipFill>
          <a:blip r:embed="rId4"/>
          <a:srcRect/>
          <a:stretch/>
        </p:blipFill>
        <p:spPr>
          <a:xfrm>
            <a:off x="303668" y="2369331"/>
            <a:ext cx="5214922" cy="3503776"/>
          </a:xfrm>
          <a:prstGeom prst="rect">
            <a:avLst/>
          </a:prstGeom>
        </p:spPr>
      </p:pic>
    </p:spTree>
    <p:extLst>
      <p:ext uri="{BB962C8B-B14F-4D97-AF65-F5344CB8AC3E}">
        <p14:creationId xmlns:p14="http://schemas.microsoft.com/office/powerpoint/2010/main" val="35162625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en-US" dirty="0">
                <a:latin typeface="Arial" panose="020B0604020202020204" pitchFamily="34" charset="0"/>
                <a:cs typeface="Arial" panose="020B0604020202020204" pitchFamily="34" charset="0"/>
              </a:rPr>
              <a:t>Agile</a:t>
            </a:r>
            <a:endParaRPr lang="he-IL" dirty="0">
              <a:latin typeface="Arial" panose="020B0604020202020204" pitchFamily="34" charset="0"/>
              <a:cs typeface="Arial" panose="020B0604020202020204" pitchFamily="34" charset="0"/>
            </a:endParaRP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en-US" sz="1800" b="1" dirty="0">
                <a:solidFill>
                  <a:srgbClr val="92D050"/>
                </a:solidFill>
                <a:latin typeface="Arial" panose="020B0604020202020204" pitchFamily="34" charset="0"/>
                <a:cs typeface="Arial" panose="020B0604020202020204" pitchFamily="34" charset="0"/>
              </a:rPr>
              <a:t>Scrum</a:t>
            </a:r>
            <a:endParaRPr lang="en-US" sz="1900" b="1" dirty="0">
              <a:solidFill>
                <a:srgbClr val="92D050"/>
              </a:solidFill>
              <a:latin typeface="Arial" panose="020B0604020202020204" pitchFamily="34" charset="0"/>
              <a:cs typeface="Arial" panose="020B0604020202020204" pitchFamily="34" charset="0"/>
            </a:endParaRPr>
          </a:p>
          <a:p>
            <a:pPr algn="r" rtl="1">
              <a:lnSpc>
                <a:spcPct val="150000"/>
              </a:lnSpc>
            </a:pPr>
            <a:r>
              <a:rPr lang="he-IL" sz="1200" b="1" dirty="0">
                <a:latin typeface="Arial" panose="020B0604020202020204" pitchFamily="34" charset="0"/>
                <a:cs typeface="Arial" panose="020B0604020202020204" pitchFamily="34" charset="0"/>
              </a:rPr>
              <a:t>עבור כל ספרינט מתקיים התהליך הבא</a:t>
            </a:r>
            <a:r>
              <a:rPr lang="he-IL" sz="1200" dirty="0">
                <a:latin typeface="Arial" panose="020B0604020202020204" pitchFamily="34" charset="0"/>
                <a:cs typeface="Arial" panose="020B0604020202020204" pitchFamily="34" charset="0"/>
              </a:rPr>
              <a:t>:</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מפגש תכנון - </a:t>
            </a:r>
            <a:r>
              <a:rPr lang="en-US" sz="1200" dirty="0">
                <a:latin typeface="Arial" panose="020B0604020202020204" pitchFamily="34" charset="0"/>
                <a:cs typeface="Arial" panose="020B0604020202020204" pitchFamily="34" charset="0"/>
              </a:rPr>
              <a:t>Planning meeting </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ביצוע משימות הספרינט - </a:t>
            </a:r>
            <a:r>
              <a:rPr lang="en-US" sz="1200" dirty="0">
                <a:latin typeface="Arial" panose="020B0604020202020204" pitchFamily="34" charset="0"/>
                <a:cs typeface="Arial" panose="020B0604020202020204" pitchFamily="34" charset="0"/>
              </a:rPr>
              <a:t>Execution of Sprint Tasks </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פגישה יומית - </a:t>
            </a:r>
            <a:r>
              <a:rPr lang="en-US" sz="1200" dirty="0">
                <a:latin typeface="Arial" panose="020B0604020202020204" pitchFamily="34" charset="0"/>
                <a:cs typeface="Arial" panose="020B0604020202020204" pitchFamily="34" charset="0"/>
              </a:rPr>
              <a:t>Daily Standup </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פגישת בקרה - </a:t>
            </a:r>
            <a:r>
              <a:rPr lang="en-US" sz="1200" dirty="0">
                <a:latin typeface="Arial" panose="020B0604020202020204" pitchFamily="34" charset="0"/>
                <a:cs typeface="Arial" panose="020B0604020202020204" pitchFamily="34" charset="0"/>
              </a:rPr>
              <a:t>Review Meeting </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רטרוספקטיבה - </a:t>
            </a:r>
            <a:r>
              <a:rPr lang="en-US" sz="1200" dirty="0">
                <a:latin typeface="Arial" panose="020B0604020202020204" pitchFamily="34" charset="0"/>
                <a:cs typeface="Arial" panose="020B0604020202020204" pitchFamily="34" charset="0"/>
              </a:rPr>
              <a:t>Retrospective </a:t>
            </a:r>
            <a:endParaRPr lang="he-IL" sz="1200" dirty="0">
              <a:latin typeface="Arial" panose="020B0604020202020204" pitchFamily="34" charset="0"/>
              <a:cs typeface="Arial" panose="020B0604020202020204" pitchFamily="34" charset="0"/>
            </a:endParaRPr>
          </a:p>
        </p:txBody>
      </p:sp>
      <p:pic>
        <p:nvPicPr>
          <p:cNvPr id="2" name="Picture 1">
            <a:extLst>
              <a:ext uri="{FF2B5EF4-FFF2-40B4-BE49-F238E27FC236}">
                <a16:creationId xmlns:a16="http://schemas.microsoft.com/office/drawing/2014/main" id="{9C4C0250-8B95-97EE-57E7-D6CFC5A51900}"/>
              </a:ext>
            </a:extLst>
          </p:cNvPr>
          <p:cNvPicPr>
            <a:picLocks noChangeAspect="1"/>
          </p:cNvPicPr>
          <p:nvPr/>
        </p:nvPicPr>
        <p:blipFill>
          <a:blip r:embed="rId4"/>
          <a:srcRect/>
          <a:stretch/>
        </p:blipFill>
        <p:spPr>
          <a:xfrm>
            <a:off x="303668" y="2369331"/>
            <a:ext cx="5214922" cy="3503776"/>
          </a:xfrm>
          <a:prstGeom prst="rect">
            <a:avLst/>
          </a:prstGeom>
        </p:spPr>
      </p:pic>
    </p:spTree>
    <p:extLst>
      <p:ext uri="{BB962C8B-B14F-4D97-AF65-F5344CB8AC3E}">
        <p14:creationId xmlns:p14="http://schemas.microsoft.com/office/powerpoint/2010/main" val="34305429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en-US" dirty="0">
                <a:latin typeface="Arial" panose="020B0604020202020204" pitchFamily="34" charset="0"/>
                <a:cs typeface="Arial" panose="020B0604020202020204" pitchFamily="34" charset="0"/>
              </a:rPr>
              <a:t>Agile</a:t>
            </a:r>
            <a:endParaRPr lang="he-IL" dirty="0">
              <a:latin typeface="Arial" panose="020B0604020202020204" pitchFamily="34" charset="0"/>
              <a:cs typeface="Arial" panose="020B0604020202020204" pitchFamily="34" charset="0"/>
            </a:endParaRP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en-US" sz="1800" b="1" dirty="0">
                <a:solidFill>
                  <a:srgbClr val="92D050"/>
                </a:solidFill>
                <a:latin typeface="Arial" panose="020B0604020202020204" pitchFamily="34" charset="0"/>
                <a:cs typeface="Arial" panose="020B0604020202020204" pitchFamily="34" charset="0"/>
              </a:rPr>
              <a:t>Scrum</a:t>
            </a:r>
            <a:endParaRPr lang="en-US" sz="1900" b="1" dirty="0">
              <a:solidFill>
                <a:srgbClr val="92D050"/>
              </a:solidFill>
              <a:latin typeface="Arial" panose="020B0604020202020204" pitchFamily="34" charset="0"/>
              <a:cs typeface="Arial" panose="020B0604020202020204" pitchFamily="34" charset="0"/>
            </a:endParaRPr>
          </a:p>
          <a:p>
            <a:pPr algn="r" rtl="1">
              <a:lnSpc>
                <a:spcPct val="150000"/>
              </a:lnSpc>
            </a:pPr>
            <a:r>
              <a:rPr lang="he-IL" sz="1200" b="1" dirty="0">
                <a:latin typeface="Arial" panose="020B0604020202020204" pitchFamily="34" charset="0"/>
                <a:cs typeface="Arial" panose="020B0604020202020204" pitchFamily="34" charset="0"/>
              </a:rPr>
              <a:t>מפגש תכנון - </a:t>
            </a:r>
            <a:r>
              <a:rPr lang="en-US" sz="1200" b="1" dirty="0">
                <a:latin typeface="Arial" panose="020B0604020202020204" pitchFamily="34" charset="0"/>
                <a:cs typeface="Arial" panose="020B0604020202020204" pitchFamily="34" charset="0"/>
              </a:rPr>
              <a:t>Planning meeting </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פגישה בת 8 שעות לכל היותר עבור ספרינט של חודש (4 שעות עבור ספרינט של שבועיים).</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נקבעת תכולת העבודה מתוך צבר הדרישות, לספרינט הקרוב.</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התכולה נקבעת בעזרת חברי הצוות על פי פיתוחים אחרונים, זמינות, ביצועי הספרינט/ים הקודמ/ים וכד'.</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פירוק הצבר שנבחר למשימות, סיפורי משתמש על ידי הצוות.</a:t>
            </a:r>
          </a:p>
        </p:txBody>
      </p:sp>
      <p:pic>
        <p:nvPicPr>
          <p:cNvPr id="2" name="Picture 1">
            <a:extLst>
              <a:ext uri="{FF2B5EF4-FFF2-40B4-BE49-F238E27FC236}">
                <a16:creationId xmlns:a16="http://schemas.microsoft.com/office/drawing/2014/main" id="{9C4C0250-8B95-97EE-57E7-D6CFC5A51900}"/>
              </a:ext>
            </a:extLst>
          </p:cNvPr>
          <p:cNvPicPr>
            <a:picLocks noChangeAspect="1"/>
          </p:cNvPicPr>
          <p:nvPr/>
        </p:nvPicPr>
        <p:blipFill>
          <a:blip r:embed="rId4"/>
          <a:srcRect/>
          <a:stretch/>
        </p:blipFill>
        <p:spPr>
          <a:xfrm>
            <a:off x="303668" y="2369331"/>
            <a:ext cx="5214922" cy="3503776"/>
          </a:xfrm>
          <a:prstGeom prst="rect">
            <a:avLst/>
          </a:prstGeom>
        </p:spPr>
      </p:pic>
    </p:spTree>
    <p:extLst>
      <p:ext uri="{BB962C8B-B14F-4D97-AF65-F5344CB8AC3E}">
        <p14:creationId xmlns:p14="http://schemas.microsoft.com/office/powerpoint/2010/main" val="9024789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en-US" dirty="0">
                <a:latin typeface="Arial" panose="020B0604020202020204" pitchFamily="34" charset="0"/>
                <a:cs typeface="Arial" panose="020B0604020202020204" pitchFamily="34" charset="0"/>
              </a:rPr>
              <a:t>Agile</a:t>
            </a:r>
            <a:endParaRPr lang="he-IL" dirty="0">
              <a:latin typeface="Arial" panose="020B0604020202020204" pitchFamily="34" charset="0"/>
              <a:cs typeface="Arial" panose="020B0604020202020204" pitchFamily="34" charset="0"/>
            </a:endParaRP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en-US" sz="1800" b="1" dirty="0">
                <a:solidFill>
                  <a:srgbClr val="92D050"/>
                </a:solidFill>
                <a:latin typeface="Arial" panose="020B0604020202020204" pitchFamily="34" charset="0"/>
                <a:cs typeface="Arial" panose="020B0604020202020204" pitchFamily="34" charset="0"/>
              </a:rPr>
              <a:t>Scrum</a:t>
            </a:r>
            <a:endParaRPr lang="en-US" sz="1900" b="1" dirty="0">
              <a:solidFill>
                <a:srgbClr val="92D050"/>
              </a:solidFill>
              <a:latin typeface="Arial" panose="020B0604020202020204" pitchFamily="34" charset="0"/>
              <a:cs typeface="Arial" panose="020B0604020202020204" pitchFamily="34" charset="0"/>
            </a:endParaRPr>
          </a:p>
          <a:p>
            <a:pPr algn="r" rtl="1">
              <a:lnSpc>
                <a:spcPct val="150000"/>
              </a:lnSpc>
            </a:pPr>
            <a:r>
              <a:rPr lang="he-IL" sz="1200" b="1" dirty="0">
                <a:latin typeface="Arial" panose="020B0604020202020204" pitchFamily="34" charset="0"/>
                <a:cs typeface="Arial" panose="020B0604020202020204" pitchFamily="34" charset="0"/>
              </a:rPr>
              <a:t>ביצוע משימות הספרינט - </a:t>
            </a:r>
            <a:r>
              <a:rPr lang="en-US" sz="1200" b="1" dirty="0">
                <a:latin typeface="Arial" panose="020B0604020202020204" pitchFamily="34" charset="0"/>
                <a:cs typeface="Arial" panose="020B0604020202020204" pitchFamily="34" charset="0"/>
              </a:rPr>
              <a:t>Execution of Sprint Tasks </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יישום בפועל - פיתוח/בדיקות של תכולת הספרינט</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מפתחים ובודקים עובדים בשיתוף</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כל בעיה שעולה מנוטרת ע"י הסקראם מאסטר</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מתקיימת פגישה יומית</a:t>
            </a:r>
          </a:p>
        </p:txBody>
      </p:sp>
      <p:pic>
        <p:nvPicPr>
          <p:cNvPr id="2" name="Picture 1">
            <a:extLst>
              <a:ext uri="{FF2B5EF4-FFF2-40B4-BE49-F238E27FC236}">
                <a16:creationId xmlns:a16="http://schemas.microsoft.com/office/drawing/2014/main" id="{9C4C0250-8B95-97EE-57E7-D6CFC5A51900}"/>
              </a:ext>
            </a:extLst>
          </p:cNvPr>
          <p:cNvPicPr>
            <a:picLocks noChangeAspect="1"/>
          </p:cNvPicPr>
          <p:nvPr/>
        </p:nvPicPr>
        <p:blipFill>
          <a:blip r:embed="rId4"/>
          <a:srcRect/>
          <a:stretch/>
        </p:blipFill>
        <p:spPr>
          <a:xfrm>
            <a:off x="303668" y="2369331"/>
            <a:ext cx="5214922" cy="3503776"/>
          </a:xfrm>
          <a:prstGeom prst="rect">
            <a:avLst/>
          </a:prstGeom>
        </p:spPr>
      </p:pic>
    </p:spTree>
    <p:extLst>
      <p:ext uri="{BB962C8B-B14F-4D97-AF65-F5344CB8AC3E}">
        <p14:creationId xmlns:p14="http://schemas.microsoft.com/office/powerpoint/2010/main" val="38626190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en-US" dirty="0">
                <a:latin typeface="Arial" panose="020B0604020202020204" pitchFamily="34" charset="0"/>
                <a:cs typeface="Arial" panose="020B0604020202020204" pitchFamily="34" charset="0"/>
              </a:rPr>
              <a:t>Agile</a:t>
            </a:r>
            <a:endParaRPr lang="he-IL" dirty="0">
              <a:latin typeface="Arial" panose="020B0604020202020204" pitchFamily="34" charset="0"/>
              <a:cs typeface="Arial" panose="020B0604020202020204" pitchFamily="34" charset="0"/>
            </a:endParaRP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en-US" sz="1800" b="1" dirty="0">
                <a:solidFill>
                  <a:srgbClr val="92D050"/>
                </a:solidFill>
                <a:latin typeface="Arial" panose="020B0604020202020204" pitchFamily="34" charset="0"/>
                <a:cs typeface="Arial" panose="020B0604020202020204" pitchFamily="34" charset="0"/>
              </a:rPr>
              <a:t>Scrum</a:t>
            </a:r>
            <a:endParaRPr lang="en-US" sz="1900" b="1" dirty="0">
              <a:solidFill>
                <a:srgbClr val="92D050"/>
              </a:solidFill>
              <a:latin typeface="Arial" panose="020B0604020202020204" pitchFamily="34" charset="0"/>
              <a:cs typeface="Arial" panose="020B0604020202020204" pitchFamily="34" charset="0"/>
            </a:endParaRPr>
          </a:p>
          <a:p>
            <a:pPr algn="r" rtl="1">
              <a:lnSpc>
                <a:spcPct val="150000"/>
              </a:lnSpc>
            </a:pPr>
            <a:r>
              <a:rPr lang="he-IL" sz="1200" b="1" dirty="0">
                <a:latin typeface="Arial" panose="020B0604020202020204" pitchFamily="34" charset="0"/>
                <a:cs typeface="Arial" panose="020B0604020202020204" pitchFamily="34" charset="0"/>
              </a:rPr>
              <a:t>פגישה יומית - </a:t>
            </a:r>
            <a:r>
              <a:rPr lang="en-US" sz="1200" b="1" dirty="0">
                <a:latin typeface="Arial" panose="020B0604020202020204" pitchFamily="34" charset="0"/>
                <a:cs typeface="Arial" panose="020B0604020202020204" pitchFamily="34" charset="0"/>
              </a:rPr>
              <a:t>Daily Standup </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פגישה צוות בת 15 דקות המתבצעת בעמידה של חברי הצוות - בעלי עניין מחויבים</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מתבצעת כל יום באותה שעה ואותו מקום</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כל חבר צוות מסביר:</a:t>
            </a:r>
          </a:p>
          <a:p>
            <a:pPr marL="628650" lvl="1"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מה הושלם מאז הפגישה הקודמת</a:t>
            </a:r>
          </a:p>
          <a:p>
            <a:pPr marL="628650" lvl="1"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מה יושלם היום (עד הפגישה הבאה)</a:t>
            </a:r>
          </a:p>
          <a:p>
            <a:pPr marL="628650" lvl="1"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מה המכשולים העומדים בדרכו</a:t>
            </a:r>
          </a:p>
        </p:txBody>
      </p:sp>
      <p:pic>
        <p:nvPicPr>
          <p:cNvPr id="2" name="Picture 1">
            <a:extLst>
              <a:ext uri="{FF2B5EF4-FFF2-40B4-BE49-F238E27FC236}">
                <a16:creationId xmlns:a16="http://schemas.microsoft.com/office/drawing/2014/main" id="{9C4C0250-8B95-97EE-57E7-D6CFC5A51900}"/>
              </a:ext>
            </a:extLst>
          </p:cNvPr>
          <p:cNvPicPr>
            <a:picLocks noChangeAspect="1"/>
          </p:cNvPicPr>
          <p:nvPr/>
        </p:nvPicPr>
        <p:blipFill>
          <a:blip r:embed="rId4"/>
          <a:srcRect/>
          <a:stretch/>
        </p:blipFill>
        <p:spPr>
          <a:xfrm>
            <a:off x="303668" y="2369331"/>
            <a:ext cx="5214922" cy="3503776"/>
          </a:xfrm>
          <a:prstGeom prst="rect">
            <a:avLst/>
          </a:prstGeom>
        </p:spPr>
      </p:pic>
    </p:spTree>
    <p:extLst>
      <p:ext uri="{BB962C8B-B14F-4D97-AF65-F5344CB8AC3E}">
        <p14:creationId xmlns:p14="http://schemas.microsoft.com/office/powerpoint/2010/main" val="16513674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en-US" dirty="0">
                <a:latin typeface="Arial" panose="020B0604020202020204" pitchFamily="34" charset="0"/>
                <a:cs typeface="Arial" panose="020B0604020202020204" pitchFamily="34" charset="0"/>
              </a:rPr>
              <a:t>Agile</a:t>
            </a:r>
            <a:endParaRPr lang="he-IL" dirty="0">
              <a:latin typeface="Arial" panose="020B0604020202020204" pitchFamily="34" charset="0"/>
              <a:cs typeface="Arial" panose="020B0604020202020204" pitchFamily="34" charset="0"/>
            </a:endParaRP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en-US" sz="1800" b="1" dirty="0">
                <a:solidFill>
                  <a:srgbClr val="92D050"/>
                </a:solidFill>
                <a:latin typeface="Arial" panose="020B0604020202020204" pitchFamily="34" charset="0"/>
                <a:cs typeface="Arial" panose="020B0604020202020204" pitchFamily="34" charset="0"/>
              </a:rPr>
              <a:t>Scrum</a:t>
            </a:r>
            <a:endParaRPr lang="en-US" sz="1900" b="1" dirty="0">
              <a:solidFill>
                <a:srgbClr val="92D050"/>
              </a:solidFill>
              <a:latin typeface="Arial" panose="020B0604020202020204" pitchFamily="34" charset="0"/>
              <a:cs typeface="Arial" panose="020B0604020202020204" pitchFamily="34" charset="0"/>
            </a:endParaRPr>
          </a:p>
          <a:p>
            <a:pPr algn="r" rtl="1">
              <a:lnSpc>
                <a:spcPct val="150000"/>
              </a:lnSpc>
            </a:pPr>
            <a:r>
              <a:rPr lang="he-IL" sz="1200" b="1" dirty="0">
                <a:latin typeface="Arial" panose="020B0604020202020204" pitchFamily="34" charset="0"/>
                <a:cs typeface="Arial" panose="020B0604020202020204" pitchFamily="34" charset="0"/>
              </a:rPr>
              <a:t>פגישת בקרה - </a:t>
            </a:r>
            <a:r>
              <a:rPr lang="en-US" sz="1200" b="1" dirty="0">
                <a:latin typeface="Arial" panose="020B0604020202020204" pitchFamily="34" charset="0"/>
                <a:cs typeface="Arial" panose="020B0604020202020204" pitchFamily="34" charset="0"/>
              </a:rPr>
              <a:t>Review Meeting </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מתקיימת בסוף הספרינט</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בוחנים את המוצר שהתקבל בסיום הספרינט ,ומעדכנים את צבר המוצר בהתאם (הדרישות ברשימה)</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קצובה בזמן של 4 שעות עבור ספרינט של חודש</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פגישה לא פורמלית במהלכה: </a:t>
            </a:r>
          </a:p>
          <a:p>
            <a:pPr marL="628650" lvl="1"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בעל המוצר בוחן מה התבצע ומה לא</a:t>
            </a:r>
          </a:p>
          <a:p>
            <a:pPr marL="628650" lvl="1"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צוות הסקראם מדבר על שש"ש (שימור ,שיפור ,שינוי)</a:t>
            </a:r>
          </a:p>
          <a:p>
            <a:pPr marL="628650" lvl="1"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צוות הסקראם מדגים את העבודה ועונה על שאלות</a:t>
            </a:r>
          </a:p>
          <a:p>
            <a:pPr marL="628650" lvl="1"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כל המשתתפים דנים על הצעדים הבאים</a:t>
            </a:r>
          </a:p>
        </p:txBody>
      </p:sp>
      <p:pic>
        <p:nvPicPr>
          <p:cNvPr id="2" name="Picture 1">
            <a:extLst>
              <a:ext uri="{FF2B5EF4-FFF2-40B4-BE49-F238E27FC236}">
                <a16:creationId xmlns:a16="http://schemas.microsoft.com/office/drawing/2014/main" id="{9C4C0250-8B95-97EE-57E7-D6CFC5A51900}"/>
              </a:ext>
            </a:extLst>
          </p:cNvPr>
          <p:cNvPicPr>
            <a:picLocks noChangeAspect="1"/>
          </p:cNvPicPr>
          <p:nvPr/>
        </p:nvPicPr>
        <p:blipFill>
          <a:blip r:embed="rId4"/>
          <a:srcRect/>
          <a:stretch/>
        </p:blipFill>
        <p:spPr>
          <a:xfrm>
            <a:off x="303668" y="2369331"/>
            <a:ext cx="5214922" cy="3503776"/>
          </a:xfrm>
          <a:prstGeom prst="rect">
            <a:avLst/>
          </a:prstGeom>
        </p:spPr>
      </p:pic>
    </p:spTree>
    <p:extLst>
      <p:ext uri="{BB962C8B-B14F-4D97-AF65-F5344CB8AC3E}">
        <p14:creationId xmlns:p14="http://schemas.microsoft.com/office/powerpoint/2010/main" val="533863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en-US" dirty="0">
                <a:latin typeface="Arial" panose="020B0604020202020204" pitchFamily="34" charset="0"/>
                <a:cs typeface="Arial" panose="020B0604020202020204" pitchFamily="34" charset="0"/>
              </a:rPr>
              <a:t>Agile</a:t>
            </a:r>
            <a:endParaRPr lang="he-IL" dirty="0">
              <a:latin typeface="Arial" panose="020B0604020202020204" pitchFamily="34" charset="0"/>
              <a:cs typeface="Arial" panose="020B0604020202020204" pitchFamily="34" charset="0"/>
            </a:endParaRP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מהו פיתוח </a:t>
            </a:r>
            <a:r>
              <a:rPr lang="en-US" sz="1800" b="1" dirty="0">
                <a:solidFill>
                  <a:srgbClr val="92D050"/>
                </a:solidFill>
                <a:latin typeface="Arial" panose="020B0604020202020204" pitchFamily="34" charset="0"/>
                <a:cs typeface="Arial" panose="020B0604020202020204" pitchFamily="34" charset="0"/>
              </a:rPr>
              <a:t>Agile</a:t>
            </a:r>
            <a:r>
              <a:rPr lang="he-IL" sz="1800" b="1" dirty="0">
                <a:solidFill>
                  <a:srgbClr val="92D050"/>
                </a:solidFill>
                <a:latin typeface="Arial" panose="020B0604020202020204" pitchFamily="34" charset="0"/>
                <a:cs typeface="Arial" panose="020B0604020202020204" pitchFamily="34" charset="0"/>
              </a:rPr>
              <a:t>?</a:t>
            </a:r>
            <a:endParaRPr lang="en-US" sz="1800" b="1" dirty="0">
              <a:solidFill>
                <a:srgbClr val="92D050"/>
              </a:solidFill>
              <a:latin typeface="Arial" panose="020B0604020202020204" pitchFamily="34" charset="0"/>
              <a:cs typeface="Arial" panose="020B0604020202020204" pitchFamily="34" charset="0"/>
            </a:endParaRPr>
          </a:p>
          <a:p>
            <a:pPr algn="r" rtl="1">
              <a:lnSpc>
                <a:spcPct val="150000"/>
              </a:lnSpc>
            </a:pPr>
            <a:r>
              <a:rPr lang="en-US" sz="1200" b="1" dirty="0">
                <a:latin typeface="Arial" panose="020B0604020202020204" pitchFamily="34" charset="0"/>
                <a:cs typeface="Arial" panose="020B0604020202020204" pitchFamily="34" charset="0"/>
              </a:rPr>
              <a:t>Agile</a:t>
            </a:r>
            <a:r>
              <a:rPr lang="en-US" sz="1200" dirty="0">
                <a:latin typeface="Arial" panose="020B0604020202020204" pitchFamily="34" charset="0"/>
                <a:cs typeface="Arial" panose="020B0604020202020204" pitchFamily="34" charset="0"/>
              </a:rPr>
              <a:t> </a:t>
            </a:r>
            <a:r>
              <a:rPr lang="he-IL" sz="1200" dirty="0">
                <a:latin typeface="Arial" panose="020B0604020202020204" pitchFamily="34" charset="0"/>
                <a:cs typeface="Arial" panose="020B0604020202020204" pitchFamily="34" charset="0"/>
              </a:rPr>
              <a:t> הוא מודל תוספתי נפוץ בהנדסת תוכנה. ארגונים רבים אימצו ומאמצים את המודל בצורה זו או אחרת. </a:t>
            </a:r>
            <a:r>
              <a:rPr lang="en-US" sz="1200" dirty="0">
                <a:latin typeface="Arial" panose="020B0604020202020204" pitchFamily="34" charset="0"/>
                <a:cs typeface="Arial" panose="020B0604020202020204" pitchFamily="34" charset="0"/>
              </a:rPr>
              <a:t>Agile</a:t>
            </a:r>
            <a:r>
              <a:rPr lang="he-IL" sz="1200" dirty="0">
                <a:latin typeface="Arial" panose="020B0604020202020204" pitchFamily="34" charset="0"/>
                <a:cs typeface="Arial" panose="020B0604020202020204" pitchFamily="34" charset="0"/>
              </a:rPr>
              <a:t> נולד כאשר קבוצה של 17 אנשים בעלי רקע במתודולוגיות פיתוח שונות ניהלו סיעור מוחות בנושא מציאת פתרון שיתכנס לזמן פיתוח מהיר יותר.</a:t>
            </a:r>
          </a:p>
          <a:p>
            <a:pPr algn="r" rtl="1">
              <a:lnSpc>
                <a:spcPct val="150000"/>
              </a:lnSpc>
            </a:pPr>
            <a:r>
              <a:rPr lang="he-IL" sz="1200" dirty="0">
                <a:latin typeface="Arial" panose="020B0604020202020204" pitchFamily="34" charset="0"/>
                <a:cs typeface="Arial" panose="020B0604020202020204" pitchFamily="34" charset="0"/>
              </a:rPr>
              <a:t>במודלים הקווים שהיו נהוגים, פיתוח תוכנה נמשך זמן רב. בזמן הפיתוח העסק/הטכנולוגיה התקדמו והפרויקט לא נתן מענה על הצרכים העסקיים, גם אם היה מסוגל לעמוד ביעדים שהוגדרו.</a:t>
            </a:r>
          </a:p>
          <a:p>
            <a:pPr algn="r" rtl="1">
              <a:lnSpc>
                <a:spcPct val="150000"/>
              </a:lnSpc>
            </a:pPr>
            <a:r>
              <a:rPr lang="he-IL" sz="1200" dirty="0">
                <a:latin typeface="Arial" panose="020B0604020202020204" pitchFamily="34" charset="0"/>
                <a:cs typeface="Arial" panose="020B0604020202020204" pitchFamily="34" charset="0"/>
              </a:rPr>
              <a:t>אותה קבוצת אלופי הטכניקות בהנדסת תוכנה מסדו יחד את התוצאה הסופית של הפגישה שלהם מה שהם כינו "מניפסט זריז".</a:t>
            </a:r>
          </a:p>
          <a:p>
            <a:pPr algn="r" rtl="1">
              <a:lnSpc>
                <a:spcPct val="150000"/>
              </a:lnSpc>
            </a:pPr>
            <a:endParaRPr lang="he-IL" sz="1200" dirty="0">
              <a:latin typeface="Arial" panose="020B0604020202020204" pitchFamily="34" charset="0"/>
              <a:cs typeface="Arial" panose="020B0604020202020204" pitchFamily="34" charset="0"/>
            </a:endParaRPr>
          </a:p>
          <a:p>
            <a:pPr algn="r" rtl="1">
              <a:lnSpc>
                <a:spcPct val="150000"/>
              </a:lnSpc>
            </a:pPr>
            <a:r>
              <a:rPr lang="he-IL" sz="1200" b="1" dirty="0">
                <a:latin typeface="Arial" panose="020B0604020202020204" pitchFamily="34" charset="0"/>
                <a:cs typeface="Arial" panose="020B0604020202020204" pitchFamily="34" charset="0"/>
              </a:rPr>
              <a:t>המודל מתמקד בפיתוח חלקים קטנים בטווחים קצרים - איטרציות</a:t>
            </a:r>
            <a:r>
              <a:rPr lang="he-IL" sz="1200" dirty="0">
                <a:latin typeface="Arial" panose="020B0604020202020204" pitchFamily="34" charset="0"/>
                <a:cs typeface="Arial" panose="020B0604020202020204" pitchFamily="34" charset="0"/>
              </a:rPr>
              <a:t>.</a:t>
            </a:r>
          </a:p>
        </p:txBody>
      </p:sp>
      <p:pic>
        <p:nvPicPr>
          <p:cNvPr id="4" name="Picture 3">
            <a:extLst>
              <a:ext uri="{FF2B5EF4-FFF2-40B4-BE49-F238E27FC236}">
                <a16:creationId xmlns:a16="http://schemas.microsoft.com/office/drawing/2014/main" id="{9C1AEE87-FD50-573B-848B-145BCEF22F55}"/>
              </a:ext>
            </a:extLst>
          </p:cNvPr>
          <p:cNvPicPr>
            <a:picLocks noChangeAspect="1"/>
          </p:cNvPicPr>
          <p:nvPr/>
        </p:nvPicPr>
        <p:blipFill>
          <a:blip r:embed="rId4"/>
          <a:srcRect/>
          <a:stretch/>
        </p:blipFill>
        <p:spPr>
          <a:xfrm>
            <a:off x="363919" y="2566950"/>
            <a:ext cx="5335214" cy="3112208"/>
          </a:xfrm>
          <a:prstGeom prst="rect">
            <a:avLst/>
          </a:prstGeom>
        </p:spPr>
      </p:pic>
    </p:spTree>
    <p:extLst>
      <p:ext uri="{BB962C8B-B14F-4D97-AF65-F5344CB8AC3E}">
        <p14:creationId xmlns:p14="http://schemas.microsoft.com/office/powerpoint/2010/main" val="30514660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en-US" dirty="0">
                <a:latin typeface="Arial" panose="020B0604020202020204" pitchFamily="34" charset="0"/>
                <a:cs typeface="Arial" panose="020B0604020202020204" pitchFamily="34" charset="0"/>
              </a:rPr>
              <a:t>Agile</a:t>
            </a:r>
            <a:endParaRPr lang="he-IL" dirty="0">
              <a:latin typeface="Arial" panose="020B0604020202020204" pitchFamily="34" charset="0"/>
              <a:cs typeface="Arial" panose="020B0604020202020204" pitchFamily="34" charset="0"/>
            </a:endParaRP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en-US" sz="1800" b="1" dirty="0">
                <a:solidFill>
                  <a:srgbClr val="92D050"/>
                </a:solidFill>
                <a:latin typeface="Arial" panose="020B0604020202020204" pitchFamily="34" charset="0"/>
                <a:cs typeface="Arial" panose="020B0604020202020204" pitchFamily="34" charset="0"/>
              </a:rPr>
              <a:t>Scrum</a:t>
            </a:r>
            <a:endParaRPr lang="en-US" sz="1900" b="1" dirty="0">
              <a:solidFill>
                <a:srgbClr val="92D050"/>
              </a:solidFill>
              <a:latin typeface="Arial" panose="020B0604020202020204" pitchFamily="34" charset="0"/>
              <a:cs typeface="Arial" panose="020B0604020202020204" pitchFamily="34" charset="0"/>
            </a:endParaRPr>
          </a:p>
          <a:p>
            <a:pPr algn="r" rtl="1">
              <a:lnSpc>
                <a:spcPct val="150000"/>
              </a:lnSpc>
            </a:pPr>
            <a:r>
              <a:rPr lang="he-IL" sz="1200" b="1" dirty="0">
                <a:latin typeface="Arial" panose="020B0604020202020204" pitchFamily="34" charset="0"/>
                <a:cs typeface="Arial" panose="020B0604020202020204" pitchFamily="34" charset="0"/>
              </a:rPr>
              <a:t>רטרוספקטיבה - </a:t>
            </a:r>
            <a:r>
              <a:rPr lang="en-US" sz="1200" b="1" dirty="0">
                <a:latin typeface="Arial" panose="020B0604020202020204" pitchFamily="34" charset="0"/>
                <a:cs typeface="Arial" panose="020B0604020202020204" pitchFamily="34" charset="0"/>
              </a:rPr>
              <a:t>Retrospective </a:t>
            </a:r>
            <a:endParaRPr lang="he-IL" sz="1200" b="1" dirty="0">
              <a:latin typeface="Arial" panose="020B0604020202020204" pitchFamily="34" charset="0"/>
              <a:cs typeface="Arial" panose="020B0604020202020204" pitchFamily="34" charset="0"/>
            </a:endParaRP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מתקיימת לאחר פגישת הסקירה, ולפני פגישת התכנון של הספרינט הבא</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קצובה בזמן של 3 שעות עבור ספרינט של חודש</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פגישת ניתוח רשמית - שש"ש </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מטרת הפגישה: שיפור תהליכי עבודה, יחסי אנוש, כלים ותהליכים</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הפגישה מונחית על יד הסקראם מאסטר הדואג לשיפור מתמיד של הצוות והתהליך</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פגישה זו חשובה מאד שכן היא מהווה הזדמנות של צוות הסקראם להתייעל לקראת הספרינט הבא</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קיימות מספר שיטות לקיום הפגישה - ייעול התהליך:</a:t>
            </a:r>
          </a:p>
          <a:p>
            <a:pPr marL="628650" lvl="1"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התחל, עצור, המשך - שיטה פופולארית בעיקר עבור צוותים חדשים</a:t>
            </a:r>
          </a:p>
          <a:p>
            <a:pPr marL="628650" lvl="1"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צייר לי תמונה - טכניקה לא מילולית המאפשרת להביע רגשות ודעות</a:t>
            </a:r>
          </a:p>
        </p:txBody>
      </p:sp>
      <p:pic>
        <p:nvPicPr>
          <p:cNvPr id="2" name="Picture 1">
            <a:extLst>
              <a:ext uri="{FF2B5EF4-FFF2-40B4-BE49-F238E27FC236}">
                <a16:creationId xmlns:a16="http://schemas.microsoft.com/office/drawing/2014/main" id="{9C4C0250-8B95-97EE-57E7-D6CFC5A51900}"/>
              </a:ext>
            </a:extLst>
          </p:cNvPr>
          <p:cNvPicPr>
            <a:picLocks noChangeAspect="1"/>
          </p:cNvPicPr>
          <p:nvPr/>
        </p:nvPicPr>
        <p:blipFill>
          <a:blip r:embed="rId4"/>
          <a:srcRect/>
          <a:stretch/>
        </p:blipFill>
        <p:spPr>
          <a:xfrm>
            <a:off x="303668" y="2369331"/>
            <a:ext cx="5214922" cy="3503776"/>
          </a:xfrm>
          <a:prstGeom prst="rect">
            <a:avLst/>
          </a:prstGeom>
        </p:spPr>
      </p:pic>
    </p:spTree>
    <p:extLst>
      <p:ext uri="{BB962C8B-B14F-4D97-AF65-F5344CB8AC3E}">
        <p14:creationId xmlns:p14="http://schemas.microsoft.com/office/powerpoint/2010/main" val="22133709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Placeholder 15" descr="People reviewing floor plans">
            <a:extLst>
              <a:ext uri="{FF2B5EF4-FFF2-40B4-BE49-F238E27FC236}">
                <a16:creationId xmlns:a16="http://schemas.microsoft.com/office/drawing/2014/main" id="{C4C2D77A-C801-9B4E-B6FB-9402525D52F3}"/>
              </a:ext>
              <a:ext uri="{C183D7F6-B498-43B3-948B-1728B52AA6E4}">
                <adec:decorative xmlns:adec="http://schemas.microsoft.com/office/drawing/2017/decorative" val="0"/>
              </a:ext>
            </a:extLst>
          </p:cNvPr>
          <p:cNvPicPr>
            <a:picLocks noGrp="1" noChangeAspect="1"/>
          </p:cNvPicPr>
          <p:nvPr>
            <p:ph type="pic" sz="quarter" idx="10"/>
          </p:nvPr>
        </p:nvPicPr>
        <p:blipFill rotWithShape="1">
          <a:blip r:embed="rId2" cstate="screen">
            <a:duotone>
              <a:prstClr val="black"/>
              <a:schemeClr val="accent3">
                <a:tint val="45000"/>
                <a:satMod val="400000"/>
              </a:schemeClr>
            </a:duotone>
            <a:alphaModFix amt="20000"/>
            <a:extLst>
              <a:ext uri="{BEBA8EAE-BF5A-486C-A8C5-ECC9F3942E4B}">
                <a14:imgProps xmlns:a14="http://schemas.microsoft.com/office/drawing/2010/main">
                  <a14:imgLayer r:embed="rId3">
                    <a14:imgEffect>
                      <a14:brightnessContrast bright="-40000"/>
                    </a14:imgEffect>
                  </a14:imgLayer>
                </a14:imgProps>
              </a:ext>
              <a:ext uri="{28A0092B-C50C-407E-A947-70E740481C1C}">
                <a14:useLocalDpi xmlns:a14="http://schemas.microsoft.com/office/drawing/2010/main"/>
              </a:ext>
            </a:extLst>
          </a:blip>
          <a:srcRect t="5" b="5"/>
          <a:stretch/>
        </p:blipFill>
        <p:spPr/>
      </p:pic>
      <p:sp>
        <p:nvSpPr>
          <p:cNvPr id="5" name="Title 4">
            <a:extLst>
              <a:ext uri="{FF2B5EF4-FFF2-40B4-BE49-F238E27FC236}">
                <a16:creationId xmlns:a16="http://schemas.microsoft.com/office/drawing/2014/main" id="{99516ACA-375D-1140-8EDA-CE04AAC75809}"/>
              </a:ext>
            </a:extLst>
          </p:cNvPr>
          <p:cNvSpPr>
            <a:spLocks noGrp="1"/>
          </p:cNvSpPr>
          <p:nvPr>
            <p:ph type="title"/>
          </p:nvPr>
        </p:nvSpPr>
        <p:spPr>
          <a:xfrm>
            <a:off x="3759993" y="2766218"/>
            <a:ext cx="4672011" cy="1325563"/>
          </a:xfrm>
        </p:spPr>
        <p:txBody>
          <a:bodyPr>
            <a:noAutofit/>
          </a:bodyPr>
          <a:lstStyle/>
          <a:p>
            <a:pPr algn="r" rtl="1"/>
            <a:r>
              <a:rPr lang="he-IL" sz="12500" dirty="0">
                <a:solidFill>
                  <a:schemeClr val="bg1"/>
                </a:solidFill>
              </a:rPr>
              <a:t>שאלות?</a:t>
            </a:r>
            <a:endParaRPr lang="en-US" sz="12500" dirty="0">
              <a:solidFill>
                <a:schemeClr val="bg1"/>
              </a:solidFill>
            </a:endParaRPr>
          </a:p>
        </p:txBody>
      </p:sp>
    </p:spTree>
    <p:extLst>
      <p:ext uri="{BB962C8B-B14F-4D97-AF65-F5344CB8AC3E}">
        <p14:creationId xmlns:p14="http://schemas.microsoft.com/office/powerpoint/2010/main" val="40678648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en-US" dirty="0">
                <a:latin typeface="Arial" panose="020B0604020202020204" pitchFamily="34" charset="0"/>
                <a:cs typeface="Arial" panose="020B0604020202020204" pitchFamily="34" charset="0"/>
              </a:rPr>
              <a:t>Agile</a:t>
            </a:r>
            <a:endParaRPr lang="he-IL" dirty="0">
              <a:latin typeface="Arial" panose="020B0604020202020204" pitchFamily="34" charset="0"/>
              <a:cs typeface="Arial" panose="020B0604020202020204" pitchFamily="34" charset="0"/>
            </a:endParaRP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fontScale="25000" lnSpcReduction="20000"/>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7200" b="1" dirty="0">
                <a:solidFill>
                  <a:srgbClr val="92D050"/>
                </a:solidFill>
                <a:latin typeface="Arial" panose="020B0604020202020204" pitchFamily="34" charset="0"/>
                <a:cs typeface="Arial" panose="020B0604020202020204" pitchFamily="34" charset="0"/>
              </a:rPr>
              <a:t>מהו פיתוח </a:t>
            </a:r>
            <a:r>
              <a:rPr lang="en-US" sz="7200" b="1" dirty="0">
                <a:solidFill>
                  <a:srgbClr val="92D050"/>
                </a:solidFill>
                <a:latin typeface="Arial" panose="020B0604020202020204" pitchFamily="34" charset="0"/>
                <a:cs typeface="Arial" panose="020B0604020202020204" pitchFamily="34" charset="0"/>
              </a:rPr>
              <a:t>Agile</a:t>
            </a:r>
            <a:r>
              <a:rPr lang="he-IL" sz="7200" b="1" dirty="0">
                <a:solidFill>
                  <a:srgbClr val="92D050"/>
                </a:solidFill>
                <a:latin typeface="Arial" panose="020B0604020202020204" pitchFamily="34" charset="0"/>
                <a:cs typeface="Arial" panose="020B0604020202020204" pitchFamily="34" charset="0"/>
              </a:rPr>
              <a:t>?</a:t>
            </a:r>
            <a:endParaRPr lang="en-US" sz="7200" b="1" dirty="0">
              <a:solidFill>
                <a:srgbClr val="92D050"/>
              </a:solidFill>
              <a:latin typeface="Arial" panose="020B0604020202020204" pitchFamily="34" charset="0"/>
              <a:cs typeface="Arial" panose="020B0604020202020204" pitchFamily="34" charset="0"/>
            </a:endParaRPr>
          </a:p>
          <a:p>
            <a:pPr algn="r" rtl="1">
              <a:lnSpc>
                <a:spcPct val="150000"/>
              </a:lnSpc>
            </a:pPr>
            <a:endParaRPr lang="he-IL" sz="1200" b="1" dirty="0">
              <a:latin typeface="Arial" panose="020B0604020202020204" pitchFamily="34" charset="0"/>
              <a:cs typeface="Arial" panose="020B0604020202020204" pitchFamily="34" charset="0"/>
            </a:endParaRPr>
          </a:p>
          <a:p>
            <a:pPr algn="ctr" rtl="1">
              <a:lnSpc>
                <a:spcPct val="150000"/>
              </a:lnSpc>
            </a:pPr>
            <a:r>
              <a:rPr lang="he-IL" sz="4800" b="1" dirty="0">
                <a:latin typeface="Arial" panose="020B0604020202020204" pitchFamily="34" charset="0"/>
                <a:cs typeface="Arial" panose="020B0604020202020204" pitchFamily="34" charset="0"/>
              </a:rPr>
              <a:t>המנשר לפיתוח תוכנה אג'ילי</a:t>
            </a:r>
            <a:endParaRPr lang="he-IL" sz="4800" dirty="0">
              <a:latin typeface="Arial" panose="020B0604020202020204" pitchFamily="34" charset="0"/>
              <a:cs typeface="Arial" panose="020B0604020202020204" pitchFamily="34" charset="0"/>
            </a:endParaRPr>
          </a:p>
          <a:p>
            <a:pPr algn="ctr" rtl="1">
              <a:lnSpc>
                <a:spcPct val="150000"/>
              </a:lnSpc>
            </a:pPr>
            <a:r>
              <a:rPr lang="he-IL" sz="4400" dirty="0">
                <a:latin typeface="Arial" panose="020B0604020202020204" pitchFamily="34" charset="0"/>
                <a:cs typeface="Arial" panose="020B0604020202020204" pitchFamily="34" charset="0"/>
              </a:rPr>
              <a:t>אנו חושפים דרכים טובות יותר לפיתוח תוכנה</a:t>
            </a:r>
          </a:p>
          <a:p>
            <a:pPr algn="ctr" rtl="1">
              <a:lnSpc>
                <a:spcPct val="150000"/>
              </a:lnSpc>
            </a:pPr>
            <a:r>
              <a:rPr lang="he-IL" sz="4400" dirty="0">
                <a:latin typeface="Arial" panose="020B0604020202020204" pitchFamily="34" charset="0"/>
                <a:cs typeface="Arial" panose="020B0604020202020204" pitchFamily="34" charset="0"/>
              </a:rPr>
              <a:t>תוך עבודה ועזרה לאחרים</a:t>
            </a:r>
          </a:p>
          <a:p>
            <a:pPr algn="ctr" rtl="1">
              <a:lnSpc>
                <a:spcPct val="150000"/>
              </a:lnSpc>
            </a:pPr>
            <a:r>
              <a:rPr lang="he-IL" sz="4400" dirty="0">
                <a:latin typeface="Arial" panose="020B0604020202020204" pitchFamily="34" charset="0"/>
                <a:cs typeface="Arial" panose="020B0604020202020204" pitchFamily="34" charset="0"/>
              </a:rPr>
              <a:t>אלו הם ערכינו ועקרונותינו:</a:t>
            </a:r>
          </a:p>
          <a:p>
            <a:pPr algn="ctr" rtl="1">
              <a:lnSpc>
                <a:spcPct val="150000"/>
              </a:lnSpc>
            </a:pPr>
            <a:r>
              <a:rPr lang="he-IL" sz="4400" b="1" dirty="0">
                <a:latin typeface="Arial" panose="020B0604020202020204" pitchFamily="34" charset="0"/>
                <a:cs typeface="Arial" panose="020B0604020202020204" pitchFamily="34" charset="0"/>
              </a:rPr>
              <a:t>אנשים ויחסי גומלין </a:t>
            </a:r>
            <a:r>
              <a:rPr lang="he-IL" sz="4400" b="1" dirty="0">
                <a:solidFill>
                  <a:srgbClr val="FF0000"/>
                </a:solidFill>
                <a:latin typeface="Arial" panose="020B0604020202020204" pitchFamily="34" charset="0"/>
                <a:cs typeface="Arial" panose="020B0604020202020204" pitchFamily="34" charset="0"/>
              </a:rPr>
              <a:t>על פני </a:t>
            </a:r>
            <a:r>
              <a:rPr lang="he-IL" sz="4400" b="1" dirty="0">
                <a:latin typeface="Arial" panose="020B0604020202020204" pitchFamily="34" charset="0"/>
                <a:cs typeface="Arial" panose="020B0604020202020204" pitchFamily="34" charset="0"/>
              </a:rPr>
              <a:t>תהליכים וכלים</a:t>
            </a:r>
          </a:p>
          <a:p>
            <a:pPr algn="ctr" rtl="1">
              <a:lnSpc>
                <a:spcPct val="150000"/>
              </a:lnSpc>
            </a:pPr>
            <a:r>
              <a:rPr lang="he-IL" sz="4400" b="1" dirty="0">
                <a:latin typeface="Arial" panose="020B0604020202020204" pitchFamily="34" charset="0"/>
                <a:cs typeface="Arial" panose="020B0604020202020204" pitchFamily="34" charset="0"/>
              </a:rPr>
              <a:t>תוכנה עובדת </a:t>
            </a:r>
            <a:r>
              <a:rPr lang="he-IL" sz="4400" b="1" dirty="0">
                <a:solidFill>
                  <a:srgbClr val="FF0000"/>
                </a:solidFill>
                <a:latin typeface="Arial" panose="020B0604020202020204" pitchFamily="34" charset="0"/>
                <a:cs typeface="Arial" panose="020B0604020202020204" pitchFamily="34" charset="0"/>
              </a:rPr>
              <a:t>על פני </a:t>
            </a:r>
            <a:r>
              <a:rPr lang="he-IL" sz="4400" b="1" dirty="0">
                <a:latin typeface="Arial" panose="020B0604020202020204" pitchFamily="34" charset="0"/>
                <a:cs typeface="Arial" panose="020B0604020202020204" pitchFamily="34" charset="0"/>
              </a:rPr>
              <a:t>תיעוד מפורט</a:t>
            </a:r>
          </a:p>
          <a:p>
            <a:pPr algn="ctr" rtl="1">
              <a:lnSpc>
                <a:spcPct val="150000"/>
              </a:lnSpc>
            </a:pPr>
            <a:r>
              <a:rPr lang="he-IL" sz="4400" b="1" dirty="0">
                <a:latin typeface="Arial" panose="020B0604020202020204" pitchFamily="34" charset="0"/>
                <a:cs typeface="Arial" panose="020B0604020202020204" pitchFamily="34" charset="0"/>
              </a:rPr>
              <a:t>שיתוף פעולה עם הלקוחות </a:t>
            </a:r>
            <a:r>
              <a:rPr lang="he-IL" sz="4400" b="1" dirty="0">
                <a:solidFill>
                  <a:srgbClr val="FF0000"/>
                </a:solidFill>
                <a:latin typeface="Arial" panose="020B0604020202020204" pitchFamily="34" charset="0"/>
                <a:cs typeface="Arial" panose="020B0604020202020204" pitchFamily="34" charset="0"/>
              </a:rPr>
              <a:t>על פני </a:t>
            </a:r>
            <a:r>
              <a:rPr lang="he-IL" sz="4400" b="1" dirty="0">
                <a:latin typeface="Arial" panose="020B0604020202020204" pitchFamily="34" charset="0"/>
                <a:cs typeface="Arial" panose="020B0604020202020204" pitchFamily="34" charset="0"/>
              </a:rPr>
              <a:t>משא ומתן חוזי</a:t>
            </a:r>
          </a:p>
          <a:p>
            <a:pPr algn="ctr" rtl="1">
              <a:lnSpc>
                <a:spcPct val="150000"/>
              </a:lnSpc>
            </a:pPr>
            <a:r>
              <a:rPr lang="he-IL" sz="4400" b="1" dirty="0">
                <a:latin typeface="Arial" panose="020B0604020202020204" pitchFamily="34" charset="0"/>
                <a:cs typeface="Arial" panose="020B0604020202020204" pitchFamily="34" charset="0"/>
              </a:rPr>
              <a:t>תגובה לשינויים </a:t>
            </a:r>
            <a:r>
              <a:rPr lang="he-IL" sz="4400" b="1" dirty="0">
                <a:solidFill>
                  <a:srgbClr val="FF0000"/>
                </a:solidFill>
                <a:latin typeface="Arial" panose="020B0604020202020204" pitchFamily="34" charset="0"/>
                <a:cs typeface="Arial" panose="020B0604020202020204" pitchFamily="34" charset="0"/>
              </a:rPr>
              <a:t>על פני </a:t>
            </a:r>
            <a:r>
              <a:rPr lang="he-IL" sz="4400" b="1" dirty="0">
                <a:latin typeface="Arial" panose="020B0604020202020204" pitchFamily="34" charset="0"/>
                <a:cs typeface="Arial" panose="020B0604020202020204" pitchFamily="34" charset="0"/>
              </a:rPr>
              <a:t>מעקב אחרי התוכנית</a:t>
            </a:r>
          </a:p>
          <a:p>
            <a:pPr algn="ctr" rtl="1">
              <a:lnSpc>
                <a:spcPct val="150000"/>
              </a:lnSpc>
            </a:pPr>
            <a:r>
              <a:rPr lang="he-IL" sz="4400" dirty="0">
                <a:latin typeface="Arial" panose="020B0604020202020204" pitchFamily="34" charset="0"/>
                <a:cs typeface="Arial" panose="020B0604020202020204" pitchFamily="34" charset="0"/>
              </a:rPr>
              <a:t>כלומר, בעוד שיש ערך לפריטים בצד שמאל</a:t>
            </a:r>
          </a:p>
          <a:p>
            <a:pPr algn="ctr" rtl="1">
              <a:lnSpc>
                <a:spcPct val="150000"/>
              </a:lnSpc>
            </a:pPr>
            <a:r>
              <a:rPr lang="he-IL" sz="4400" dirty="0">
                <a:latin typeface="Arial" panose="020B0604020202020204" pitchFamily="34" charset="0"/>
                <a:cs typeface="Arial" panose="020B0604020202020204" pitchFamily="34" charset="0"/>
              </a:rPr>
              <a:t>אנחנו מעריכים יותר את הפריטים בצד ימין.</a:t>
            </a:r>
            <a:endParaRPr lang="he-IL" sz="1200" dirty="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9C1AEE87-FD50-573B-848B-145BCEF22F55}"/>
              </a:ext>
            </a:extLst>
          </p:cNvPr>
          <p:cNvPicPr>
            <a:picLocks noChangeAspect="1"/>
          </p:cNvPicPr>
          <p:nvPr/>
        </p:nvPicPr>
        <p:blipFill>
          <a:blip r:embed="rId4"/>
          <a:srcRect/>
          <a:stretch/>
        </p:blipFill>
        <p:spPr>
          <a:xfrm>
            <a:off x="241216" y="2882917"/>
            <a:ext cx="5835941" cy="2480274"/>
          </a:xfrm>
          <a:prstGeom prst="rect">
            <a:avLst/>
          </a:prstGeom>
        </p:spPr>
      </p:pic>
      <p:sp>
        <p:nvSpPr>
          <p:cNvPr id="5" name="TextBox 4">
            <a:extLst>
              <a:ext uri="{FF2B5EF4-FFF2-40B4-BE49-F238E27FC236}">
                <a16:creationId xmlns:a16="http://schemas.microsoft.com/office/drawing/2014/main" id="{E3686AC7-901D-5CE5-E32D-FD25A217AA6C}"/>
              </a:ext>
            </a:extLst>
          </p:cNvPr>
          <p:cNvSpPr txBox="1"/>
          <p:nvPr/>
        </p:nvSpPr>
        <p:spPr>
          <a:xfrm>
            <a:off x="5650127" y="6102344"/>
            <a:ext cx="6097424" cy="416011"/>
          </a:xfrm>
          <a:prstGeom prst="rect">
            <a:avLst/>
          </a:prstGeom>
          <a:noFill/>
        </p:spPr>
        <p:txBody>
          <a:bodyPr wrap="square">
            <a:spAutoFit/>
          </a:bodyPr>
          <a:lstStyle/>
          <a:p>
            <a:pPr algn="ctr" rtl="1">
              <a:lnSpc>
                <a:spcPct val="150000"/>
              </a:lnSpc>
            </a:pPr>
            <a:r>
              <a:rPr lang="en-US" sz="1600" b="1" dirty="0">
                <a:latin typeface="Arial" panose="020B0604020202020204" pitchFamily="34" charset="0"/>
                <a:cs typeface="Arial" panose="020B0604020202020204" pitchFamily="34" charset="0"/>
                <a:hlinkClick r:id="rId5"/>
              </a:rPr>
              <a:t>https://agilemanifesto.org/</a:t>
            </a:r>
            <a:endParaRPr lang="he-IL"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41186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en-US" dirty="0">
                <a:latin typeface="Arial" panose="020B0604020202020204" pitchFamily="34" charset="0"/>
                <a:cs typeface="Arial" panose="020B0604020202020204" pitchFamily="34" charset="0"/>
              </a:rPr>
              <a:t>Agile</a:t>
            </a:r>
            <a:endParaRPr lang="he-IL" dirty="0">
              <a:latin typeface="Arial" panose="020B0604020202020204" pitchFamily="34" charset="0"/>
              <a:cs typeface="Arial" panose="020B0604020202020204" pitchFamily="34" charset="0"/>
            </a:endParaRP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הבדלים בבדיקות - </a:t>
            </a:r>
            <a:r>
              <a:rPr lang="en-US" sz="1800" b="1" dirty="0">
                <a:solidFill>
                  <a:srgbClr val="92D050"/>
                </a:solidFill>
                <a:latin typeface="Arial" panose="020B0604020202020204" pitchFamily="34" charset="0"/>
                <a:cs typeface="Arial" panose="020B0604020202020204" pitchFamily="34" charset="0"/>
              </a:rPr>
              <a:t>Agile VS Waterfall</a:t>
            </a:r>
            <a:endParaRPr lang="he-IL" sz="1800" b="1" dirty="0">
              <a:solidFill>
                <a:srgbClr val="92D050"/>
              </a:solidFill>
              <a:latin typeface="Arial" panose="020B0604020202020204" pitchFamily="34" charset="0"/>
              <a:cs typeface="Arial" panose="020B0604020202020204" pitchFamily="34" charset="0"/>
            </a:endParaRPr>
          </a:p>
        </p:txBody>
      </p:sp>
      <p:graphicFrame>
        <p:nvGraphicFramePr>
          <p:cNvPr id="2" name="Table 1">
            <a:extLst>
              <a:ext uri="{FF2B5EF4-FFF2-40B4-BE49-F238E27FC236}">
                <a16:creationId xmlns:a16="http://schemas.microsoft.com/office/drawing/2014/main" id="{FBDBD872-B275-6D3A-BE18-5981894ABD85}"/>
              </a:ext>
            </a:extLst>
          </p:cNvPr>
          <p:cNvGraphicFramePr>
            <a:graphicFrameLocks noGrp="1"/>
          </p:cNvGraphicFramePr>
          <p:nvPr>
            <p:extLst>
              <p:ext uri="{D42A27DB-BD31-4B8C-83A1-F6EECF244321}">
                <p14:modId xmlns:p14="http://schemas.microsoft.com/office/powerpoint/2010/main" val="3425651155"/>
              </p:ext>
            </p:extLst>
          </p:nvPr>
        </p:nvGraphicFramePr>
        <p:xfrm>
          <a:off x="1145135" y="2409914"/>
          <a:ext cx="10272046" cy="4244016"/>
        </p:xfrm>
        <a:graphic>
          <a:graphicData uri="http://schemas.openxmlformats.org/drawingml/2006/table">
            <a:tbl>
              <a:tblPr firstRow="1" bandRow="1">
                <a:tableStyleId>{5C22544A-7EE6-4342-B048-85BDC9FD1C3A}</a:tableStyleId>
              </a:tblPr>
              <a:tblGrid>
                <a:gridCol w="5136023">
                  <a:extLst>
                    <a:ext uri="{9D8B030D-6E8A-4147-A177-3AD203B41FA5}">
                      <a16:colId xmlns:a16="http://schemas.microsoft.com/office/drawing/2014/main" val="1800110434"/>
                    </a:ext>
                  </a:extLst>
                </a:gridCol>
                <a:gridCol w="5136023">
                  <a:extLst>
                    <a:ext uri="{9D8B030D-6E8A-4147-A177-3AD203B41FA5}">
                      <a16:colId xmlns:a16="http://schemas.microsoft.com/office/drawing/2014/main" val="2523383849"/>
                    </a:ext>
                  </a:extLst>
                </a:gridCol>
              </a:tblGrid>
              <a:tr h="304584">
                <a:tc>
                  <a:txBody>
                    <a:bodyPr/>
                    <a:lstStyle/>
                    <a:p>
                      <a:pPr algn="ctr" rtl="1"/>
                      <a:r>
                        <a:rPr lang="he-IL" sz="1400" b="1" i="0" u="none" strike="noStrike" baseline="0" dirty="0">
                          <a:latin typeface="Arial-BoldMT"/>
                        </a:rPr>
                        <a:t>בדיקות מפל המים</a:t>
                      </a:r>
                      <a:endParaRPr lang="en-US" sz="1400" dirty="0"/>
                    </a:p>
                  </a:txBody>
                  <a:tcPr/>
                </a:tc>
                <a:tc>
                  <a:txBody>
                    <a:bodyPr/>
                    <a:lstStyle/>
                    <a:p>
                      <a:pPr algn="ctr" rtl="1"/>
                      <a:r>
                        <a:rPr lang="he-IL" sz="1400" b="1" i="0" u="none" strike="noStrike" baseline="0" dirty="0">
                          <a:latin typeface="Arial-BoldMT"/>
                        </a:rPr>
                        <a:t>בדיקות ב-</a:t>
                      </a:r>
                      <a:r>
                        <a:rPr lang="en-US" sz="1400" b="1" i="0" u="none" strike="noStrike" baseline="0" dirty="0">
                          <a:latin typeface="Arial-BoldMT"/>
                        </a:rPr>
                        <a:t>Agile</a:t>
                      </a:r>
                      <a:endParaRPr lang="en-US" sz="1400" dirty="0"/>
                    </a:p>
                  </a:txBody>
                  <a:tcPr/>
                </a:tc>
                <a:extLst>
                  <a:ext uri="{0D108BD9-81ED-4DB2-BD59-A6C34878D82A}">
                    <a16:rowId xmlns:a16="http://schemas.microsoft.com/office/drawing/2014/main" val="763714310"/>
                  </a:ext>
                </a:extLst>
              </a:tr>
              <a:tr h="385722">
                <a:tc>
                  <a:txBody>
                    <a:bodyPr/>
                    <a:lstStyle/>
                    <a:p>
                      <a:pPr algn="ctr" rtl="1"/>
                      <a:r>
                        <a:rPr lang="he-IL" sz="1100" b="0" i="0" u="none" strike="noStrike" kern="1200" baseline="0" dirty="0">
                          <a:solidFill>
                            <a:schemeClr val="dk1"/>
                          </a:solidFill>
                          <a:latin typeface="+mn-lt"/>
                          <a:ea typeface="+mn-ea"/>
                          <a:cs typeface="+mn-cs"/>
                        </a:rPr>
                        <a:t>הבדיקות יחלו בסיום הפיתוח</a:t>
                      </a:r>
                      <a:endParaRPr lang="en-US" sz="1100" dirty="0"/>
                    </a:p>
                  </a:txBody>
                  <a:tcPr/>
                </a:tc>
                <a:tc>
                  <a:txBody>
                    <a:bodyPr/>
                    <a:lstStyle/>
                    <a:p>
                      <a:pPr algn="ctr" rtl="1"/>
                      <a:r>
                        <a:rPr lang="he-IL" sz="1100" b="0" dirty="0"/>
                        <a:t>הבדיקות יחלו במקביל לפיתוח</a:t>
                      </a:r>
                      <a:endParaRPr lang="en-US" sz="1100" b="0" dirty="0"/>
                    </a:p>
                  </a:txBody>
                  <a:tcPr/>
                </a:tc>
                <a:extLst>
                  <a:ext uri="{0D108BD9-81ED-4DB2-BD59-A6C34878D82A}">
                    <a16:rowId xmlns:a16="http://schemas.microsoft.com/office/drawing/2014/main" val="1588886491"/>
                  </a:ext>
                </a:extLst>
              </a:tr>
              <a:tr h="385722">
                <a:tc>
                  <a:txBody>
                    <a:bodyPr/>
                    <a:lstStyle/>
                    <a:p>
                      <a:pPr algn="ctr" rtl="1"/>
                      <a:r>
                        <a:rPr lang="he-IL" sz="1100" b="0" i="0" u="none" strike="noStrike" kern="1200" baseline="0" dirty="0">
                          <a:solidFill>
                            <a:schemeClr val="dk1"/>
                          </a:solidFill>
                          <a:latin typeface="+mn-lt"/>
                          <a:ea typeface="+mn-ea"/>
                          <a:cs typeface="+mn-cs"/>
                        </a:rPr>
                        <a:t>התכנון נעשה פעם אחת לפני הבדיקות</a:t>
                      </a:r>
                      <a:endParaRPr lang="en-US" sz="1100" dirty="0"/>
                    </a:p>
                  </a:txBody>
                  <a:tcPr/>
                </a:tc>
                <a:tc>
                  <a:txBody>
                    <a:bodyPr/>
                    <a:lstStyle/>
                    <a:p>
                      <a:pPr algn="ctr" rtl="1"/>
                      <a:r>
                        <a:rPr lang="he-IL" sz="1100" b="0" dirty="0"/>
                        <a:t>תכנון הבדיקות מתחיל לפני הפרויקט ונמשך תוך כדי</a:t>
                      </a:r>
                      <a:endParaRPr lang="en-US" sz="1100" b="0" dirty="0"/>
                    </a:p>
                  </a:txBody>
                  <a:tcPr/>
                </a:tc>
                <a:extLst>
                  <a:ext uri="{0D108BD9-81ED-4DB2-BD59-A6C34878D82A}">
                    <a16:rowId xmlns:a16="http://schemas.microsoft.com/office/drawing/2014/main" val="3618963168"/>
                  </a:ext>
                </a:extLst>
              </a:tr>
              <a:tr h="385722">
                <a:tc>
                  <a:txBody>
                    <a:bodyPr/>
                    <a:lstStyle/>
                    <a:p>
                      <a:pPr algn="ctr" rtl="1"/>
                      <a:r>
                        <a:rPr lang="he-IL" sz="1100" b="0" i="0" u="none" strike="noStrike" kern="1200" baseline="0" dirty="0">
                          <a:solidFill>
                            <a:schemeClr val="dk1"/>
                          </a:solidFill>
                          <a:latin typeface="+mn-lt"/>
                          <a:ea typeface="+mn-ea"/>
                          <a:cs typeface="+mn-cs"/>
                        </a:rPr>
                        <a:t>תכנית הבדיקות בקושי נבדקת במהלך הפרויקט</a:t>
                      </a:r>
                      <a:endParaRPr lang="en-US" sz="1100" dirty="0"/>
                    </a:p>
                  </a:txBody>
                  <a:tcPr/>
                </a:tc>
                <a:tc>
                  <a:txBody>
                    <a:bodyPr/>
                    <a:lstStyle/>
                    <a:p>
                      <a:pPr algn="ctr" rtl="1"/>
                      <a:r>
                        <a:rPr lang="he-IL" sz="1100" b="0" dirty="0"/>
                        <a:t>תכנית הבדיקות מבוקרת אחרי כל שלב</a:t>
                      </a:r>
                      <a:endParaRPr lang="en-US" sz="1100" b="0" dirty="0"/>
                    </a:p>
                  </a:txBody>
                  <a:tcPr/>
                </a:tc>
                <a:extLst>
                  <a:ext uri="{0D108BD9-81ED-4DB2-BD59-A6C34878D82A}">
                    <a16:rowId xmlns:a16="http://schemas.microsoft.com/office/drawing/2014/main" val="2382574055"/>
                  </a:ext>
                </a:extLst>
              </a:tr>
              <a:tr h="385722">
                <a:tc>
                  <a:txBody>
                    <a:bodyPr/>
                    <a:lstStyle/>
                    <a:p>
                      <a:pPr algn="ctr" rtl="1"/>
                      <a:r>
                        <a:rPr lang="he-IL" sz="1100" b="0" i="0" u="none" strike="noStrike" kern="1200" baseline="0" dirty="0">
                          <a:solidFill>
                            <a:schemeClr val="dk1"/>
                          </a:solidFill>
                          <a:latin typeface="+mn-lt"/>
                          <a:ea typeface="+mn-ea"/>
                          <a:cs typeface="+mn-cs"/>
                        </a:rPr>
                        <a:t>חלק מהאתגר של צוות הבדיקות הוא להציע שינויים בדרישות</a:t>
                      </a:r>
                      <a:endParaRPr lang="en-US" sz="1100" dirty="0"/>
                    </a:p>
                  </a:txBody>
                  <a:tcPr/>
                </a:tc>
                <a:tc>
                  <a:txBody>
                    <a:bodyPr/>
                    <a:lstStyle/>
                    <a:p>
                      <a:pPr algn="ctr" rtl="1"/>
                      <a:r>
                        <a:rPr lang="he-IL" sz="1100" b="0" dirty="0"/>
                        <a:t>צוות הבדיקה פעיל משתתף בתהליך איסוף הדרישות</a:t>
                      </a:r>
                      <a:r>
                        <a:rPr lang="en-US" sz="1100" b="0" dirty="0"/>
                        <a:t> </a:t>
                      </a:r>
                      <a:r>
                        <a:rPr lang="he-IL" sz="1100" b="0" dirty="0"/>
                        <a:t>ולשנות את התהליך</a:t>
                      </a:r>
                      <a:endParaRPr lang="en-US" sz="1100" b="0" dirty="0"/>
                    </a:p>
                  </a:txBody>
                  <a:tcPr/>
                </a:tc>
                <a:extLst>
                  <a:ext uri="{0D108BD9-81ED-4DB2-BD59-A6C34878D82A}">
                    <a16:rowId xmlns:a16="http://schemas.microsoft.com/office/drawing/2014/main" val="3401308488"/>
                  </a:ext>
                </a:extLst>
              </a:tr>
              <a:tr h="385722">
                <a:tc>
                  <a:txBody>
                    <a:bodyPr/>
                    <a:lstStyle/>
                    <a:p>
                      <a:pPr algn="ctr" rtl="1"/>
                      <a:r>
                        <a:rPr lang="he-IL" sz="1100" dirty="0"/>
                        <a:t>מקרי בדיקה נוצרים פעם אחת עבור כל הפרויקט</a:t>
                      </a:r>
                      <a:endParaRPr lang="en-US" sz="1100" dirty="0"/>
                    </a:p>
                  </a:txBody>
                  <a:tcPr/>
                </a:tc>
                <a:tc>
                  <a:txBody>
                    <a:bodyPr/>
                    <a:lstStyle/>
                    <a:p>
                      <a:pPr algn="ctr" rtl="1"/>
                      <a:r>
                        <a:rPr lang="he-IL" sz="1100" b="0" dirty="0"/>
                        <a:t>מקרי הבדיקה נוצרים בכל שלב</a:t>
                      </a:r>
                      <a:endParaRPr lang="en-US" sz="1100" b="0" dirty="0"/>
                    </a:p>
                  </a:txBody>
                  <a:tcPr/>
                </a:tc>
                <a:extLst>
                  <a:ext uri="{0D108BD9-81ED-4DB2-BD59-A6C34878D82A}">
                    <a16:rowId xmlns:a16="http://schemas.microsoft.com/office/drawing/2014/main" val="1348825347"/>
                  </a:ext>
                </a:extLst>
              </a:tr>
              <a:tr h="385722">
                <a:tc>
                  <a:txBody>
                    <a:bodyPr/>
                    <a:lstStyle/>
                    <a:p>
                      <a:pPr algn="ctr" rtl="1"/>
                      <a:r>
                        <a:rPr lang="he-IL" sz="1100" dirty="0"/>
                        <a:t>בדיקות קבלה מבוצעות פעם אחת במסירה ללקוח</a:t>
                      </a:r>
                      <a:endParaRPr lang="en-US" sz="1100" dirty="0"/>
                    </a:p>
                  </a:txBody>
                  <a:tcPr/>
                </a:tc>
                <a:tc>
                  <a:txBody>
                    <a:bodyPr/>
                    <a:lstStyle/>
                    <a:p>
                      <a:pPr algn="ctr" rtl="1"/>
                      <a:r>
                        <a:rPr lang="he-IL" sz="1100" b="0" dirty="0"/>
                        <a:t>בדיקות קבלה ניתן לעשות לאחר כל איטרציה ע"י אנליסט בדיקות קבלה מבוצעות פעם אחת במסירה ללקוח עסקי או צוות הבדיקה. מאוחר יותר, זה נעשה על ידי הלקוח לאחר כל שחרור</a:t>
                      </a:r>
                      <a:endParaRPr lang="en-US" sz="1100" b="0" dirty="0"/>
                    </a:p>
                  </a:txBody>
                  <a:tcPr/>
                </a:tc>
                <a:extLst>
                  <a:ext uri="{0D108BD9-81ED-4DB2-BD59-A6C34878D82A}">
                    <a16:rowId xmlns:a16="http://schemas.microsoft.com/office/drawing/2014/main" val="3185123268"/>
                  </a:ext>
                </a:extLst>
              </a:tr>
              <a:tr h="385722">
                <a:tc>
                  <a:txBody>
                    <a:bodyPr/>
                    <a:lstStyle/>
                    <a:p>
                      <a:pPr algn="ctr" rtl="1"/>
                      <a:r>
                        <a:rPr lang="he-IL" sz="1100" dirty="0"/>
                        <a:t>צוותי הבדיקה וצוותי הפיתוח מופרדים בגבול ברור. יש ביניהם תקשורת קפדנית ורשמית</a:t>
                      </a:r>
                      <a:endParaRPr lang="en-US" sz="1100" dirty="0"/>
                    </a:p>
                  </a:txBody>
                  <a:tcPr/>
                </a:tc>
                <a:tc>
                  <a:txBody>
                    <a:bodyPr/>
                    <a:lstStyle/>
                    <a:p>
                      <a:pPr algn="ctr" rtl="1"/>
                      <a:r>
                        <a:rPr lang="he-IL" sz="1100" b="0" dirty="0"/>
                        <a:t>צוותי הבדיקה וצוותי הפיתוח משולבים כצוות אחד וקיימת תקשורת חופשית ביניהם</a:t>
                      </a:r>
                      <a:endParaRPr lang="en-US" sz="1100" b="0" dirty="0"/>
                    </a:p>
                  </a:txBody>
                  <a:tcPr/>
                </a:tc>
                <a:extLst>
                  <a:ext uri="{0D108BD9-81ED-4DB2-BD59-A6C34878D82A}">
                    <a16:rowId xmlns:a16="http://schemas.microsoft.com/office/drawing/2014/main" val="1313076213"/>
                  </a:ext>
                </a:extLst>
              </a:tr>
              <a:tr h="385722">
                <a:tc>
                  <a:txBody>
                    <a:bodyPr/>
                    <a:lstStyle/>
                    <a:p>
                      <a:pPr algn="ctr" rtl="1"/>
                      <a:r>
                        <a:rPr lang="he-IL" sz="1100" dirty="0"/>
                        <a:t>תיעוד הבדיקות מקיף</a:t>
                      </a:r>
                      <a:endParaRPr lang="en-US" sz="1100" dirty="0"/>
                    </a:p>
                  </a:txBody>
                  <a:tcPr/>
                </a:tc>
                <a:tc>
                  <a:txBody>
                    <a:bodyPr/>
                    <a:lstStyle/>
                    <a:p>
                      <a:pPr algn="ctr" rtl="1"/>
                      <a:r>
                        <a:rPr lang="he-IL" sz="1100" b="0" dirty="0"/>
                        <a:t>תיעוד הבדיקה נעשית רק במידה הדרושה</a:t>
                      </a:r>
                      <a:endParaRPr lang="en-US" sz="1100" b="0" dirty="0"/>
                    </a:p>
                  </a:txBody>
                  <a:tcPr/>
                </a:tc>
                <a:extLst>
                  <a:ext uri="{0D108BD9-81ED-4DB2-BD59-A6C34878D82A}">
                    <a16:rowId xmlns:a16="http://schemas.microsoft.com/office/drawing/2014/main" val="3949277369"/>
                  </a:ext>
                </a:extLst>
              </a:tr>
              <a:tr h="385722">
                <a:tc>
                  <a:txBody>
                    <a:bodyPr/>
                    <a:lstStyle/>
                    <a:p>
                      <a:pPr algn="ctr" rtl="1"/>
                      <a:r>
                        <a:rPr lang="he-IL" sz="1100" dirty="0"/>
                        <a:t>האומדנים והבדיקות של הבדיקות הם לעתים קרובות באחריותו של מנהל הבדיקה</a:t>
                      </a:r>
                      <a:endParaRPr lang="en-US" sz="1100" dirty="0"/>
                    </a:p>
                  </a:txBody>
                  <a:tcPr/>
                </a:tc>
                <a:tc>
                  <a:txBody>
                    <a:bodyPr/>
                    <a:lstStyle/>
                    <a:p>
                      <a:pPr algn="ctr" rtl="1"/>
                      <a:r>
                        <a:rPr lang="he-IL" sz="1100" b="0" dirty="0"/>
                        <a:t>אומדני הבדיקות והקצאות הם באחריות משותפת של הצוות כולו במתן האומדנים ובחירת המשימות שלהם</a:t>
                      </a:r>
                      <a:endParaRPr lang="en-US" sz="1100" b="0" dirty="0"/>
                    </a:p>
                  </a:txBody>
                  <a:tcPr/>
                </a:tc>
                <a:extLst>
                  <a:ext uri="{0D108BD9-81ED-4DB2-BD59-A6C34878D82A}">
                    <a16:rowId xmlns:a16="http://schemas.microsoft.com/office/drawing/2014/main" val="1126784604"/>
                  </a:ext>
                </a:extLst>
              </a:tr>
              <a:tr h="385722">
                <a:tc>
                  <a:txBody>
                    <a:bodyPr/>
                    <a:lstStyle/>
                    <a:p>
                      <a:pPr algn="ctr" rtl="1"/>
                      <a:r>
                        <a:rPr lang="he-IL" sz="1100" dirty="0"/>
                        <a:t>בדיקות רגרסיה נעשות לעיתים רחוקות, והיא כרוכה בביצוע של כל מקרי הבדיקה</a:t>
                      </a:r>
                      <a:endParaRPr lang="en-US" sz="1100" dirty="0"/>
                    </a:p>
                  </a:txBody>
                  <a:tcPr/>
                </a:tc>
                <a:tc>
                  <a:txBody>
                    <a:bodyPr/>
                    <a:lstStyle/>
                    <a:p>
                      <a:pPr algn="ctr" rtl="1"/>
                      <a:r>
                        <a:rPr lang="he-IL" sz="1100" b="0" dirty="0"/>
                        <a:t>בדיקות רגרסיה נעשות לאחר כל איטרציה והיא כוללת רק את מקרי הבדיקה הנדרשים</a:t>
                      </a:r>
                      <a:endParaRPr lang="en-US" sz="1100" b="0" dirty="0"/>
                    </a:p>
                  </a:txBody>
                  <a:tcPr/>
                </a:tc>
                <a:extLst>
                  <a:ext uri="{0D108BD9-81ED-4DB2-BD59-A6C34878D82A}">
                    <a16:rowId xmlns:a16="http://schemas.microsoft.com/office/drawing/2014/main" val="1772276020"/>
                  </a:ext>
                </a:extLst>
              </a:tr>
            </a:tbl>
          </a:graphicData>
        </a:graphic>
      </p:graphicFrame>
    </p:spTree>
    <p:extLst>
      <p:ext uri="{BB962C8B-B14F-4D97-AF65-F5344CB8AC3E}">
        <p14:creationId xmlns:p14="http://schemas.microsoft.com/office/powerpoint/2010/main" val="40900753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en-US" dirty="0">
                <a:latin typeface="Arial" panose="020B0604020202020204" pitchFamily="34" charset="0"/>
                <a:cs typeface="Arial" panose="020B0604020202020204" pitchFamily="34" charset="0"/>
              </a:rPr>
              <a:t>Agile</a:t>
            </a:r>
            <a:endParaRPr lang="he-IL" dirty="0">
              <a:latin typeface="Arial" panose="020B0604020202020204" pitchFamily="34" charset="0"/>
              <a:cs typeface="Arial" panose="020B0604020202020204" pitchFamily="34" charset="0"/>
            </a:endParaRP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שיטות ב-</a:t>
            </a:r>
            <a:r>
              <a:rPr lang="en-US" sz="1800" b="1" dirty="0">
                <a:solidFill>
                  <a:srgbClr val="92D050"/>
                </a:solidFill>
                <a:latin typeface="Arial" panose="020B0604020202020204" pitchFamily="34" charset="0"/>
                <a:cs typeface="Arial" panose="020B0604020202020204" pitchFamily="34" charset="0"/>
              </a:rPr>
              <a:t>Agile</a:t>
            </a:r>
          </a:p>
          <a:p>
            <a:pPr algn="r" rtl="1">
              <a:lnSpc>
                <a:spcPct val="150000"/>
              </a:lnSpc>
            </a:pPr>
            <a:r>
              <a:rPr lang="he-IL" sz="1200" dirty="0">
                <a:latin typeface="Arial" panose="020B0604020202020204" pitchFamily="34" charset="0"/>
                <a:cs typeface="Arial" panose="020B0604020202020204" pitchFamily="34" charset="0"/>
              </a:rPr>
              <a:t>קיימות מספר שיטות ליישום מודל </a:t>
            </a:r>
            <a:r>
              <a:rPr lang="en-US" sz="1200" dirty="0">
                <a:latin typeface="Arial" panose="020B0604020202020204" pitchFamily="34" charset="0"/>
                <a:cs typeface="Arial" panose="020B0604020202020204" pitchFamily="34" charset="0"/>
              </a:rPr>
              <a:t>Agile</a:t>
            </a:r>
            <a:r>
              <a:rPr lang="he-IL" sz="1200" dirty="0">
                <a:latin typeface="Arial" panose="020B0604020202020204" pitchFamily="34" charset="0"/>
                <a:cs typeface="Arial" panose="020B0604020202020204" pitchFamily="34" charset="0"/>
              </a:rPr>
              <a:t>:</a:t>
            </a:r>
          </a:p>
          <a:p>
            <a:pPr marL="171450" indent="-171450" algn="r" rtl="1">
              <a:lnSpc>
                <a:spcPct val="150000"/>
              </a:lnSpc>
              <a:buFont typeface="Wingdings" panose="05000000000000000000" pitchFamily="2" charset="2"/>
              <a:buChar char="v"/>
            </a:pPr>
            <a:r>
              <a:rPr lang="en-US" sz="1200" dirty="0">
                <a:latin typeface="Arial" panose="020B0604020202020204" pitchFamily="34" charset="0"/>
                <a:cs typeface="Arial" panose="020B0604020202020204" pitchFamily="34" charset="0"/>
              </a:rPr>
              <a:t>Scrum </a:t>
            </a:r>
            <a:r>
              <a:rPr lang="he-IL" sz="1200" dirty="0">
                <a:latin typeface="Arial" panose="020B0604020202020204" pitchFamily="34" charset="0"/>
                <a:cs typeface="Arial" panose="020B0604020202020204" pitchFamily="34" charset="0"/>
              </a:rPr>
              <a:t> - סקראם</a:t>
            </a:r>
          </a:p>
          <a:p>
            <a:pPr marL="171450" indent="-171450" algn="r" rtl="1">
              <a:lnSpc>
                <a:spcPct val="150000"/>
              </a:lnSpc>
              <a:buFont typeface="Wingdings" panose="05000000000000000000" pitchFamily="2" charset="2"/>
              <a:buChar char="v"/>
            </a:pPr>
            <a:r>
              <a:rPr lang="en-US" sz="1200" dirty="0">
                <a:latin typeface="Arial" panose="020B0604020202020204" pitchFamily="34" charset="0"/>
                <a:cs typeface="Arial" panose="020B0604020202020204" pitchFamily="34" charset="0"/>
              </a:rPr>
              <a:t>Kanban </a:t>
            </a:r>
            <a:r>
              <a:rPr lang="he-IL" sz="1200" dirty="0">
                <a:latin typeface="Arial" panose="020B0604020202020204" pitchFamily="34" charset="0"/>
                <a:cs typeface="Arial" panose="020B0604020202020204" pitchFamily="34" charset="0"/>
              </a:rPr>
              <a:t> - קנבן</a:t>
            </a:r>
          </a:p>
          <a:p>
            <a:pPr marL="171450" indent="-171450" algn="r" rtl="1">
              <a:lnSpc>
                <a:spcPct val="150000"/>
              </a:lnSpc>
              <a:buFont typeface="Wingdings" panose="05000000000000000000" pitchFamily="2" charset="2"/>
              <a:buChar char="v"/>
            </a:pPr>
            <a:r>
              <a:rPr lang="en-US" sz="1200" dirty="0">
                <a:latin typeface="Arial" panose="020B0604020202020204" pitchFamily="34" charset="0"/>
                <a:cs typeface="Arial" panose="020B0604020202020204" pitchFamily="34" charset="0"/>
              </a:rPr>
              <a:t>Lean </a:t>
            </a:r>
            <a:r>
              <a:rPr lang="he-IL" sz="1200" dirty="0">
                <a:latin typeface="Arial" panose="020B0604020202020204" pitchFamily="34" charset="0"/>
                <a:cs typeface="Arial" panose="020B0604020202020204" pitchFamily="34" charset="0"/>
              </a:rPr>
              <a:t> - ניהול רזה</a:t>
            </a:r>
          </a:p>
          <a:p>
            <a:pPr marL="171450" indent="-171450" algn="r" rtl="1">
              <a:lnSpc>
                <a:spcPct val="150000"/>
              </a:lnSpc>
              <a:buFont typeface="Wingdings" panose="05000000000000000000" pitchFamily="2" charset="2"/>
              <a:buChar char="v"/>
            </a:pPr>
            <a:r>
              <a:rPr lang="en-US" sz="1200" dirty="0">
                <a:latin typeface="Arial" panose="020B0604020202020204" pitchFamily="34" charset="0"/>
                <a:cs typeface="Arial" panose="020B0604020202020204" pitchFamily="34" charset="0"/>
              </a:rPr>
              <a:t>EX </a:t>
            </a:r>
            <a:r>
              <a:rPr lang="he-IL" sz="1200" dirty="0">
                <a:latin typeface="Arial" panose="020B0604020202020204" pitchFamily="34" charset="0"/>
                <a:cs typeface="Arial" panose="020B0604020202020204" pitchFamily="34" charset="0"/>
              </a:rPr>
              <a:t> - תכנות אקסטרים</a:t>
            </a:r>
          </a:p>
        </p:txBody>
      </p:sp>
      <p:pic>
        <p:nvPicPr>
          <p:cNvPr id="1026" name="Picture 2" descr="Agile Testing -">
            <a:extLst>
              <a:ext uri="{FF2B5EF4-FFF2-40B4-BE49-F238E27FC236}">
                <a16:creationId xmlns:a16="http://schemas.microsoft.com/office/drawing/2014/main" id="{277090CD-E429-5FAB-C1DE-D6A777D4E77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80540" y="1589404"/>
            <a:ext cx="6181725" cy="5067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87502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en-US" dirty="0">
                <a:latin typeface="Arial" panose="020B0604020202020204" pitchFamily="34" charset="0"/>
                <a:cs typeface="Arial" panose="020B0604020202020204" pitchFamily="34" charset="0"/>
              </a:rPr>
              <a:t>Agile</a:t>
            </a:r>
            <a:endParaRPr lang="he-IL" dirty="0">
              <a:latin typeface="Arial" panose="020B0604020202020204" pitchFamily="34" charset="0"/>
              <a:cs typeface="Arial" panose="020B0604020202020204" pitchFamily="34" charset="0"/>
            </a:endParaRP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en-US" sz="1800" b="1" dirty="0">
                <a:solidFill>
                  <a:srgbClr val="92D050"/>
                </a:solidFill>
                <a:latin typeface="Arial" panose="020B0604020202020204" pitchFamily="34" charset="0"/>
                <a:cs typeface="Arial" panose="020B0604020202020204" pitchFamily="34" charset="0"/>
              </a:rPr>
              <a:t>Scrum</a:t>
            </a:r>
          </a:p>
          <a:p>
            <a:pPr algn="r" rtl="1">
              <a:lnSpc>
                <a:spcPct val="150000"/>
              </a:lnSpc>
            </a:pPr>
            <a:r>
              <a:rPr lang="he-IL" sz="1200" dirty="0">
                <a:latin typeface="Arial" panose="020B0604020202020204" pitchFamily="34" charset="0"/>
                <a:cs typeface="Arial" panose="020B0604020202020204" pitchFamily="34" charset="0"/>
              </a:rPr>
              <a:t>המונח </a:t>
            </a:r>
            <a:r>
              <a:rPr lang="en-US" sz="1200" dirty="0">
                <a:latin typeface="Arial" panose="020B0604020202020204" pitchFamily="34" charset="0"/>
                <a:cs typeface="Arial" panose="020B0604020202020204" pitchFamily="34" charset="0"/>
              </a:rPr>
              <a:t>Scrum</a:t>
            </a:r>
            <a:r>
              <a:rPr lang="he-IL" sz="1200" dirty="0">
                <a:latin typeface="Arial" panose="020B0604020202020204" pitchFamily="34" charset="0"/>
                <a:cs typeface="Arial" panose="020B0604020202020204" pitchFamily="34" charset="0"/>
              </a:rPr>
              <a:t> נחשב כשם נרדף ל-</a:t>
            </a:r>
            <a:r>
              <a:rPr lang="en-US" sz="1200" dirty="0">
                <a:latin typeface="Arial" panose="020B0604020202020204" pitchFamily="34" charset="0"/>
                <a:cs typeface="Arial" panose="020B0604020202020204" pitchFamily="34" charset="0"/>
              </a:rPr>
              <a:t>Agile</a:t>
            </a:r>
            <a:r>
              <a:rPr lang="he-IL" sz="1200" dirty="0">
                <a:latin typeface="Arial" panose="020B0604020202020204" pitchFamily="34" charset="0"/>
                <a:cs typeface="Arial" panose="020B0604020202020204" pitchFamily="34" charset="0"/>
              </a:rPr>
              <a:t> למרות שהוא מייצג רק שיטה אחת של המודל.</a:t>
            </a:r>
          </a:p>
          <a:p>
            <a:pPr algn="r" rtl="1">
              <a:lnSpc>
                <a:spcPct val="150000"/>
              </a:lnSpc>
            </a:pPr>
            <a:r>
              <a:rPr lang="he-IL" sz="1200" dirty="0">
                <a:latin typeface="Arial" panose="020B0604020202020204" pitchFamily="34" charset="0"/>
                <a:cs typeface="Arial" panose="020B0604020202020204" pitchFamily="34" charset="0"/>
              </a:rPr>
              <a:t>המילה </a:t>
            </a:r>
            <a:r>
              <a:rPr lang="en-US" sz="1200" dirty="0">
                <a:latin typeface="Arial" panose="020B0604020202020204" pitchFamily="34" charset="0"/>
                <a:cs typeface="Arial" panose="020B0604020202020204" pitchFamily="34" charset="0"/>
              </a:rPr>
              <a:t>Scrum</a:t>
            </a:r>
            <a:r>
              <a:rPr lang="he-IL" sz="1200" dirty="0">
                <a:latin typeface="Arial" panose="020B0604020202020204" pitchFamily="34" charset="0"/>
                <a:cs typeface="Arial" panose="020B0604020202020204" pitchFamily="34" charset="0"/>
              </a:rPr>
              <a:t> מגיעה מעולם הרוגבי. מקום בו השחקנים מצטופפים יחד ודוחפים את היריבים. לכל שחקן יש תפקיד מוגדר בעמדתו והוא יכול לשחק הן מתקפית והן הגנתית בהתאם לדרישת המצב, כשהכדור יוצא מהמגרש - מתחילים את המשחק מחדש.</a:t>
            </a:r>
          </a:p>
          <a:p>
            <a:pPr algn="r" rtl="1">
              <a:lnSpc>
                <a:spcPct val="150000"/>
              </a:lnSpc>
            </a:pPr>
            <a:r>
              <a:rPr lang="he-IL" sz="1200" dirty="0">
                <a:latin typeface="Arial" panose="020B0604020202020204" pitchFamily="34" charset="0"/>
                <a:cs typeface="Arial" panose="020B0604020202020204" pitchFamily="34" charset="0"/>
              </a:rPr>
              <a:t>צוותים מוסמכים המתנהלים עצמאית. שלושה תפקידים ספציפיים המוגדרים היטב. תפקידים אלה כוללים: </a:t>
            </a:r>
            <a:r>
              <a:rPr lang="he-IL" sz="1200" b="1" dirty="0">
                <a:latin typeface="Arial" panose="020B0604020202020204" pitchFamily="34" charset="0"/>
                <a:cs typeface="Arial" panose="020B0604020202020204" pitchFamily="34" charset="0"/>
              </a:rPr>
              <a:t>מנהל מוצר, סקראם מאסטר וצוות פיתוח המורכב</a:t>
            </a:r>
            <a:r>
              <a:rPr lang="he-IL" sz="1200" dirty="0">
                <a:latin typeface="Arial" panose="020B0604020202020204" pitchFamily="34" charset="0"/>
                <a:cs typeface="Arial" panose="020B0604020202020204" pitchFamily="34" charset="0"/>
              </a:rPr>
              <a:t>.</a:t>
            </a:r>
          </a:p>
          <a:p>
            <a:pPr algn="r" rtl="1">
              <a:lnSpc>
                <a:spcPct val="150000"/>
              </a:lnSpc>
            </a:pPr>
            <a:r>
              <a:rPr lang="he-IL" sz="1200" dirty="0">
                <a:latin typeface="Arial" panose="020B0604020202020204" pitchFamily="34" charset="0"/>
                <a:cs typeface="Arial" panose="020B0604020202020204" pitchFamily="34" charset="0"/>
              </a:rPr>
              <a:t>משילוב של מתכנתים בודקים. בעלי תפקידים אלו פועלים יחד במרווחי זמן קצרים הנקראים </a:t>
            </a:r>
            <a:r>
              <a:rPr lang="he-IL" sz="1200" b="1" dirty="0">
                <a:latin typeface="Arial" panose="020B0604020202020204" pitchFamily="34" charset="0"/>
                <a:cs typeface="Arial" panose="020B0604020202020204" pitchFamily="34" charset="0"/>
              </a:rPr>
              <a:t>ספרינטים</a:t>
            </a:r>
            <a:r>
              <a:rPr lang="he-IL" sz="1200" dirty="0">
                <a:latin typeface="Arial" panose="020B0604020202020204" pitchFamily="34" charset="0"/>
                <a:cs typeface="Arial" panose="020B0604020202020204" pitchFamily="34" charset="0"/>
              </a:rPr>
              <a:t>.</a:t>
            </a:r>
          </a:p>
        </p:txBody>
      </p:sp>
      <p:pic>
        <p:nvPicPr>
          <p:cNvPr id="4" name="Picture 3">
            <a:extLst>
              <a:ext uri="{FF2B5EF4-FFF2-40B4-BE49-F238E27FC236}">
                <a16:creationId xmlns:a16="http://schemas.microsoft.com/office/drawing/2014/main" id="{9C1AEE87-FD50-573B-848B-145BCEF22F55}"/>
              </a:ext>
            </a:extLst>
          </p:cNvPr>
          <p:cNvPicPr>
            <a:picLocks noChangeAspect="1"/>
          </p:cNvPicPr>
          <p:nvPr/>
        </p:nvPicPr>
        <p:blipFill>
          <a:blip r:embed="rId4"/>
          <a:srcRect/>
          <a:stretch/>
        </p:blipFill>
        <p:spPr>
          <a:xfrm>
            <a:off x="303668" y="2369331"/>
            <a:ext cx="5214922" cy="3503776"/>
          </a:xfrm>
          <a:prstGeom prst="rect">
            <a:avLst/>
          </a:prstGeom>
        </p:spPr>
      </p:pic>
      <p:sp>
        <p:nvSpPr>
          <p:cNvPr id="5" name="TextBox 4">
            <a:extLst>
              <a:ext uri="{FF2B5EF4-FFF2-40B4-BE49-F238E27FC236}">
                <a16:creationId xmlns:a16="http://schemas.microsoft.com/office/drawing/2014/main" id="{61BE9EA2-79D7-5DE1-685B-28D6EE4B4226}"/>
              </a:ext>
            </a:extLst>
          </p:cNvPr>
          <p:cNvSpPr txBox="1"/>
          <p:nvPr/>
        </p:nvSpPr>
        <p:spPr>
          <a:xfrm>
            <a:off x="5834641" y="5193145"/>
            <a:ext cx="6097424" cy="307777"/>
          </a:xfrm>
          <a:prstGeom prst="rect">
            <a:avLst/>
          </a:prstGeom>
          <a:noFill/>
        </p:spPr>
        <p:txBody>
          <a:bodyPr wrap="square">
            <a:spAutoFit/>
          </a:bodyPr>
          <a:lstStyle/>
          <a:p>
            <a:r>
              <a:rPr lang="en-US" sz="1400" dirty="0">
                <a:hlinkClick r:id="rId5"/>
              </a:rPr>
              <a:t>https://www.c-sharpcorner.com/UploadFile/d9c992/the-agile-scrum-framework/</a:t>
            </a:r>
            <a:endParaRPr lang="en-US" sz="1400" dirty="0"/>
          </a:p>
        </p:txBody>
      </p:sp>
    </p:spTree>
    <p:extLst>
      <p:ext uri="{BB962C8B-B14F-4D97-AF65-F5344CB8AC3E}">
        <p14:creationId xmlns:p14="http://schemas.microsoft.com/office/powerpoint/2010/main" val="8367886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en-US" dirty="0">
                <a:latin typeface="Arial" panose="020B0604020202020204" pitchFamily="34" charset="0"/>
                <a:cs typeface="Arial" panose="020B0604020202020204" pitchFamily="34" charset="0"/>
              </a:rPr>
              <a:t>Agile</a:t>
            </a:r>
            <a:endParaRPr lang="he-IL" dirty="0">
              <a:latin typeface="Arial" panose="020B0604020202020204" pitchFamily="34" charset="0"/>
              <a:cs typeface="Arial" panose="020B0604020202020204" pitchFamily="34" charset="0"/>
            </a:endParaRP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en-US" sz="1800" b="1" dirty="0">
                <a:solidFill>
                  <a:srgbClr val="92D050"/>
                </a:solidFill>
                <a:latin typeface="Arial" panose="020B0604020202020204" pitchFamily="34" charset="0"/>
                <a:cs typeface="Arial" panose="020B0604020202020204" pitchFamily="34" charset="0"/>
              </a:rPr>
              <a:t>Kanban</a:t>
            </a:r>
          </a:p>
          <a:p>
            <a:pPr algn="r" rtl="1">
              <a:lnSpc>
                <a:spcPct val="150000"/>
              </a:lnSpc>
            </a:pPr>
            <a:r>
              <a:rPr lang="en-US" sz="1200" dirty="0">
                <a:latin typeface="Arial" panose="020B0604020202020204" pitchFamily="34" charset="0"/>
                <a:cs typeface="Arial" panose="020B0604020202020204" pitchFamily="34" charset="0"/>
              </a:rPr>
              <a:t>Kanban</a:t>
            </a:r>
            <a:r>
              <a:rPr lang="he-IL" sz="1200" dirty="0">
                <a:latin typeface="Arial" panose="020B0604020202020204" pitchFamily="34" charset="0"/>
                <a:cs typeface="Arial" panose="020B0604020202020204" pitchFamily="34" charset="0"/>
              </a:rPr>
              <a:t> הוא מונח יפני שמשמעותו "כרטיס". מטרת הכרטיסים היא הדמיה חזותית של התהליך. כל חבר צוות מודע לעבודה שיש לבצע באמצעות עזרים חזותיים אלה. הצוותים משתמשים בכרטיסי </a:t>
            </a:r>
            <a:r>
              <a:rPr lang="en-US" sz="1200" dirty="0">
                <a:latin typeface="Arial" panose="020B0604020202020204" pitchFamily="34" charset="0"/>
                <a:cs typeface="Arial" panose="020B0604020202020204" pitchFamily="34" charset="0"/>
              </a:rPr>
              <a:t>Kanban</a:t>
            </a:r>
            <a:r>
              <a:rPr lang="he-IL" sz="1200" dirty="0">
                <a:latin typeface="Arial" panose="020B0604020202020204" pitchFamily="34" charset="0"/>
                <a:cs typeface="Arial" panose="020B0604020202020204" pitchFamily="34" charset="0"/>
              </a:rPr>
              <a:t> למסירה. בדומה לסקראם </a:t>
            </a:r>
            <a:r>
              <a:rPr lang="en-US" sz="1200" dirty="0">
                <a:latin typeface="Arial" panose="020B0604020202020204" pitchFamily="34" charset="0"/>
                <a:cs typeface="Arial" panose="020B0604020202020204" pitchFamily="34" charset="0"/>
              </a:rPr>
              <a:t>Kanban</a:t>
            </a:r>
            <a:r>
              <a:rPr lang="he-IL" sz="1200" dirty="0">
                <a:latin typeface="Arial" panose="020B0604020202020204" pitchFamily="34" charset="0"/>
                <a:cs typeface="Arial" panose="020B0604020202020204" pitchFamily="34" charset="0"/>
              </a:rPr>
              <a:t> גם עוזר לצוותים לעבוד ביעילות ומקדם צוותים המנוהלים עצמית.</a:t>
            </a:r>
          </a:p>
        </p:txBody>
      </p:sp>
      <p:pic>
        <p:nvPicPr>
          <p:cNvPr id="4" name="Picture 3">
            <a:extLst>
              <a:ext uri="{FF2B5EF4-FFF2-40B4-BE49-F238E27FC236}">
                <a16:creationId xmlns:a16="http://schemas.microsoft.com/office/drawing/2014/main" id="{9C1AEE87-FD50-573B-848B-145BCEF22F55}"/>
              </a:ext>
            </a:extLst>
          </p:cNvPr>
          <p:cNvPicPr>
            <a:picLocks noChangeAspect="1"/>
          </p:cNvPicPr>
          <p:nvPr/>
        </p:nvPicPr>
        <p:blipFill>
          <a:blip r:embed="rId4"/>
          <a:srcRect/>
          <a:stretch/>
        </p:blipFill>
        <p:spPr>
          <a:xfrm>
            <a:off x="735652" y="2226366"/>
            <a:ext cx="4591747" cy="3793375"/>
          </a:xfrm>
          <a:prstGeom prst="rect">
            <a:avLst/>
          </a:prstGeom>
        </p:spPr>
      </p:pic>
    </p:spTree>
    <p:extLst>
      <p:ext uri="{BB962C8B-B14F-4D97-AF65-F5344CB8AC3E}">
        <p14:creationId xmlns:p14="http://schemas.microsoft.com/office/powerpoint/2010/main" val="31456601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en-US" dirty="0">
                <a:latin typeface="Arial" panose="020B0604020202020204" pitchFamily="34" charset="0"/>
                <a:cs typeface="Arial" panose="020B0604020202020204" pitchFamily="34" charset="0"/>
              </a:rPr>
              <a:t>Agile</a:t>
            </a:r>
            <a:endParaRPr lang="he-IL" dirty="0">
              <a:latin typeface="Arial" panose="020B0604020202020204" pitchFamily="34" charset="0"/>
              <a:cs typeface="Arial" panose="020B0604020202020204" pitchFamily="34" charset="0"/>
            </a:endParaRP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ניהול רזה (</a:t>
            </a:r>
            <a:r>
              <a:rPr lang="en-US" sz="1800" b="1" dirty="0">
                <a:solidFill>
                  <a:srgbClr val="92D050"/>
                </a:solidFill>
                <a:latin typeface="Arial" panose="020B0604020202020204" pitchFamily="34" charset="0"/>
                <a:cs typeface="Arial" panose="020B0604020202020204" pitchFamily="34" charset="0"/>
              </a:rPr>
              <a:t>Lean</a:t>
            </a:r>
            <a:r>
              <a:rPr lang="he-IL" sz="1800" b="1" dirty="0">
                <a:solidFill>
                  <a:srgbClr val="92D050"/>
                </a:solidFill>
                <a:latin typeface="Arial" panose="020B0604020202020204" pitchFamily="34" charset="0"/>
                <a:cs typeface="Arial" panose="020B0604020202020204" pitchFamily="34" charset="0"/>
              </a:rPr>
              <a:t>)</a:t>
            </a:r>
            <a:endParaRPr lang="ru-RU" sz="1800" b="1" dirty="0">
              <a:solidFill>
                <a:srgbClr val="92D050"/>
              </a:solidFill>
              <a:latin typeface="Arial" panose="020B0604020202020204" pitchFamily="34" charset="0"/>
              <a:cs typeface="Arial" panose="020B0604020202020204" pitchFamily="34" charset="0"/>
            </a:endParaRPr>
          </a:p>
          <a:p>
            <a:pPr algn="r" rtl="1">
              <a:lnSpc>
                <a:spcPct val="150000"/>
              </a:lnSpc>
            </a:pPr>
            <a:r>
              <a:rPr lang="he-IL" sz="1200" dirty="0">
                <a:latin typeface="Arial" panose="020B0604020202020204" pitchFamily="34" charset="0"/>
                <a:cs typeface="Arial" panose="020B0604020202020204" pitchFamily="34" charset="0"/>
              </a:rPr>
              <a:t>ניהול רזה</a:t>
            </a:r>
            <a:r>
              <a:rPr lang="en-US" sz="1200" dirty="0">
                <a:latin typeface="Arial" panose="020B0604020202020204" pitchFamily="34" charset="0"/>
                <a:cs typeface="Arial" panose="020B0604020202020204" pitchFamily="34" charset="0"/>
              </a:rPr>
              <a:t> </a:t>
            </a:r>
            <a:r>
              <a:rPr lang="he-IL" sz="1200" dirty="0">
                <a:latin typeface="Arial" panose="020B0604020202020204" pitchFamily="34" charset="0"/>
                <a:cs typeface="Arial" panose="020B0604020202020204" pitchFamily="34" charset="0"/>
              </a:rPr>
              <a:t>(</a:t>
            </a:r>
            <a:r>
              <a:rPr lang="en-US" sz="1200" dirty="0">
                <a:latin typeface="Arial" panose="020B0604020202020204" pitchFamily="34" charset="0"/>
                <a:cs typeface="Arial" panose="020B0604020202020204" pitchFamily="34" charset="0"/>
              </a:rPr>
              <a:t>Lean</a:t>
            </a:r>
            <a:r>
              <a:rPr lang="he-IL" sz="1200" dirty="0">
                <a:latin typeface="Arial" panose="020B0604020202020204" pitchFamily="34" charset="0"/>
                <a:cs typeface="Arial" panose="020B0604020202020204" pitchFamily="34" charset="0"/>
              </a:rPr>
              <a:t>) - הוא פילוסופיה המתמקדת בהפחתת הפסולת - מקסימום ערך עבור הלקוח, במינימום משאבים. פיתוח תוכנה רזה יכול לשמש בכל פרויקט על ידי יישום שבעה עקרונות:</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ביטול בזבוז</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הגברת למידה</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קבלת החלטות מאוחרת</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מסירה מהירה</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צוותים מוסמכים</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יושרה מובנית</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מבט על התמונה המלאה</a:t>
            </a:r>
          </a:p>
        </p:txBody>
      </p:sp>
      <p:pic>
        <p:nvPicPr>
          <p:cNvPr id="4" name="Picture 3">
            <a:extLst>
              <a:ext uri="{FF2B5EF4-FFF2-40B4-BE49-F238E27FC236}">
                <a16:creationId xmlns:a16="http://schemas.microsoft.com/office/drawing/2014/main" id="{9C1AEE87-FD50-573B-848B-145BCEF22F55}"/>
              </a:ext>
            </a:extLst>
          </p:cNvPr>
          <p:cNvPicPr>
            <a:picLocks noChangeAspect="1"/>
          </p:cNvPicPr>
          <p:nvPr/>
        </p:nvPicPr>
        <p:blipFill>
          <a:blip r:embed="rId4"/>
          <a:srcRect/>
          <a:stretch/>
        </p:blipFill>
        <p:spPr>
          <a:xfrm>
            <a:off x="735652" y="2418709"/>
            <a:ext cx="4591747" cy="3408688"/>
          </a:xfrm>
          <a:prstGeom prst="rect">
            <a:avLst/>
          </a:prstGeom>
        </p:spPr>
      </p:pic>
    </p:spTree>
    <p:extLst>
      <p:ext uri="{BB962C8B-B14F-4D97-AF65-F5344CB8AC3E}">
        <p14:creationId xmlns:p14="http://schemas.microsoft.com/office/powerpoint/2010/main" val="33543427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en-US" dirty="0">
                <a:latin typeface="Arial" panose="020B0604020202020204" pitchFamily="34" charset="0"/>
                <a:cs typeface="Arial" panose="020B0604020202020204" pitchFamily="34" charset="0"/>
              </a:rPr>
              <a:t>Agile</a:t>
            </a:r>
            <a:endParaRPr lang="he-IL" dirty="0">
              <a:latin typeface="Arial" panose="020B0604020202020204" pitchFamily="34" charset="0"/>
              <a:cs typeface="Arial" panose="020B0604020202020204" pitchFamily="34" charset="0"/>
            </a:endParaRP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en-US" sz="1800" b="1" dirty="0">
                <a:solidFill>
                  <a:srgbClr val="92D050"/>
                </a:solidFill>
                <a:latin typeface="Arial" panose="020B0604020202020204" pitchFamily="34" charset="0"/>
                <a:cs typeface="Arial" panose="020B0604020202020204" pitchFamily="34" charset="0"/>
              </a:rPr>
              <a:t>XP - Extreme Programming</a:t>
            </a:r>
            <a:endParaRPr lang="he-IL" sz="1800" b="1" dirty="0">
              <a:solidFill>
                <a:srgbClr val="92D050"/>
              </a:solidFill>
              <a:latin typeface="Arial" panose="020B0604020202020204" pitchFamily="34" charset="0"/>
              <a:cs typeface="Arial" panose="020B0604020202020204" pitchFamily="34" charset="0"/>
            </a:endParaRPr>
          </a:p>
          <a:p>
            <a:pPr algn="r" rtl="1">
              <a:lnSpc>
                <a:spcPct val="150000"/>
              </a:lnSpc>
            </a:pPr>
            <a:r>
              <a:rPr lang="he-IL" sz="1200" dirty="0">
                <a:latin typeface="Arial" panose="020B0604020202020204" pitchFamily="34" charset="0"/>
                <a:cs typeface="Arial" panose="020B0604020202020204" pitchFamily="34" charset="0"/>
              </a:rPr>
              <a:t>צוותי </a:t>
            </a:r>
            <a:r>
              <a:rPr lang="en-US" sz="1200" dirty="0">
                <a:latin typeface="Arial" panose="020B0604020202020204" pitchFamily="34" charset="0"/>
                <a:cs typeface="Arial" panose="020B0604020202020204" pitchFamily="34" charset="0"/>
              </a:rPr>
              <a:t>XP</a:t>
            </a:r>
            <a:r>
              <a:rPr lang="he-IL" sz="1200" dirty="0">
                <a:latin typeface="Arial" panose="020B0604020202020204" pitchFamily="34" charset="0"/>
                <a:cs typeface="Arial" panose="020B0604020202020204" pitchFamily="34" charset="0"/>
              </a:rPr>
              <a:t> משתפים פעולה עם צוותים עסקיים ומתכנתים עמיתים על בסיס קבוע ומתחילים לבנות קוד מהיום הראשון. המיקוד הוא על עבודה "פנים אל פנים" ככל האפשר ובעזרת עזרים חזותיים אחרים.</a:t>
            </a:r>
          </a:p>
          <a:p>
            <a:pPr algn="r" rtl="1">
              <a:lnSpc>
                <a:spcPct val="150000"/>
              </a:lnSpc>
            </a:pPr>
            <a:r>
              <a:rPr lang="he-IL" sz="1200" dirty="0">
                <a:latin typeface="Arial" panose="020B0604020202020204" pitchFamily="34" charset="0"/>
                <a:cs typeface="Arial" panose="020B0604020202020204" pitchFamily="34" charset="0"/>
              </a:rPr>
              <a:t>מתכנתי </a:t>
            </a:r>
            <a:r>
              <a:rPr lang="en-US" sz="1200" dirty="0">
                <a:latin typeface="Arial" panose="020B0604020202020204" pitchFamily="34" charset="0"/>
                <a:cs typeface="Arial" panose="020B0604020202020204" pitchFamily="34" charset="0"/>
              </a:rPr>
              <a:t>XP</a:t>
            </a:r>
            <a:r>
              <a:rPr lang="he-IL" sz="1200" dirty="0">
                <a:latin typeface="Arial" panose="020B0604020202020204" pitchFamily="34" charset="0"/>
                <a:cs typeface="Arial" panose="020B0604020202020204" pitchFamily="34" charset="0"/>
              </a:rPr>
              <a:t> מפתחים ומקבלים משוב מהיום הראשון. המשוב מסייע לצוות לשפר ולייצר איכות עבודה טובה יותר.</a:t>
            </a:r>
          </a:p>
          <a:p>
            <a:pPr algn="r" rtl="1">
              <a:lnSpc>
                <a:spcPct val="150000"/>
              </a:lnSpc>
            </a:pPr>
            <a:r>
              <a:rPr lang="he-IL" sz="1200" dirty="0">
                <a:latin typeface="Arial" panose="020B0604020202020204" pitchFamily="34" charset="0"/>
                <a:cs typeface="Arial" panose="020B0604020202020204" pitchFamily="34" charset="0"/>
              </a:rPr>
              <a:t>עבודת צוות - שיתוף דעות, למידה וצמיחה, הערכה הדדית.</a:t>
            </a:r>
          </a:p>
        </p:txBody>
      </p:sp>
      <p:pic>
        <p:nvPicPr>
          <p:cNvPr id="4" name="Picture 3">
            <a:extLst>
              <a:ext uri="{FF2B5EF4-FFF2-40B4-BE49-F238E27FC236}">
                <a16:creationId xmlns:a16="http://schemas.microsoft.com/office/drawing/2014/main" id="{9C1AEE87-FD50-573B-848B-145BCEF22F55}"/>
              </a:ext>
            </a:extLst>
          </p:cNvPr>
          <p:cNvPicPr>
            <a:picLocks noChangeAspect="1"/>
          </p:cNvPicPr>
          <p:nvPr/>
        </p:nvPicPr>
        <p:blipFill>
          <a:blip r:embed="rId4"/>
          <a:srcRect/>
          <a:stretch/>
        </p:blipFill>
        <p:spPr>
          <a:xfrm>
            <a:off x="616010" y="2893796"/>
            <a:ext cx="4826226" cy="2584058"/>
          </a:xfrm>
          <a:prstGeom prst="rect">
            <a:avLst/>
          </a:prstGeom>
        </p:spPr>
      </p:pic>
    </p:spTree>
    <p:extLst>
      <p:ext uri="{BB962C8B-B14F-4D97-AF65-F5344CB8AC3E}">
        <p14:creationId xmlns:p14="http://schemas.microsoft.com/office/powerpoint/2010/main" val="1611254620"/>
      </p:ext>
    </p:extLst>
  </p:cSld>
  <p:clrMapOvr>
    <a:masterClrMapping/>
  </p:clrMapOvr>
</p:sld>
</file>

<file path=ppt/theme/theme1.xml><?xml version="1.0" encoding="utf-8"?>
<a:theme xmlns:a="http://schemas.openxmlformats.org/drawingml/2006/main" name="Office Theme">
  <a:themeElements>
    <a:clrScheme name="Cool">
      <a:dk1>
        <a:srgbClr val="000000"/>
      </a:dk1>
      <a:lt1>
        <a:srgbClr val="FFFFFF"/>
      </a:lt1>
      <a:dk2>
        <a:srgbClr val="464646"/>
      </a:dk2>
      <a:lt2>
        <a:srgbClr val="FFFFFF"/>
      </a:lt2>
      <a:accent1>
        <a:srgbClr val="15D1BB"/>
      </a:accent1>
      <a:accent2>
        <a:srgbClr val="0FB4DB"/>
      </a:accent2>
      <a:accent3>
        <a:srgbClr val="0D81BB"/>
      </a:accent3>
      <a:accent4>
        <a:srgbClr val="045FC4"/>
      </a:accent4>
      <a:accent5>
        <a:srgbClr val="953FF3"/>
      </a:accent5>
      <a:accent6>
        <a:srgbClr val="C03EF4"/>
      </a:accent6>
      <a:hlink>
        <a:srgbClr val="8F8F8F"/>
      </a:hlink>
      <a:folHlink>
        <a:srgbClr val="A5A5A5"/>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Your Title goes Here" id="{216E2A47-1B33-481B-B469-F891BA0BB112}" vid="{A834A686-415F-444B-99EF-70560C1C6F1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Modern clean sophisticated presentation</Template>
  <TotalTime>4272</TotalTime>
  <Words>1610</Words>
  <Application>Microsoft Office PowerPoint</Application>
  <PresentationFormat>Widescreen</PresentationFormat>
  <Paragraphs>180</Paragraphs>
  <Slides>21</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21</vt:i4>
      </vt:variant>
    </vt:vector>
  </HeadingPairs>
  <TitlesOfParts>
    <vt:vector size="29" baseType="lpstr">
      <vt:lpstr>Arial</vt:lpstr>
      <vt:lpstr>Arial-BoldMT</vt:lpstr>
      <vt:lpstr>Calibri</vt:lpstr>
      <vt:lpstr>Calibri Light</vt:lpstr>
      <vt:lpstr>Sagona ExtraLight</vt:lpstr>
      <vt:lpstr>Speak Pro</vt:lpstr>
      <vt:lpstr>Wingdings</vt:lpstr>
      <vt:lpstr>Office Theme</vt:lpstr>
      <vt:lpstr>QA בודק תוכנה</vt:lpstr>
      <vt:lpstr>Agile</vt:lpstr>
      <vt:lpstr>Agile</vt:lpstr>
      <vt:lpstr>Agile</vt:lpstr>
      <vt:lpstr>Agile</vt:lpstr>
      <vt:lpstr>Agile</vt:lpstr>
      <vt:lpstr>Agile</vt:lpstr>
      <vt:lpstr>Agile</vt:lpstr>
      <vt:lpstr>Agile</vt:lpstr>
      <vt:lpstr>Agile</vt:lpstr>
      <vt:lpstr>Agile</vt:lpstr>
      <vt:lpstr>Agile</vt:lpstr>
      <vt:lpstr>Agile</vt:lpstr>
      <vt:lpstr>Agile</vt:lpstr>
      <vt:lpstr>Agile</vt:lpstr>
      <vt:lpstr>Agile</vt:lpstr>
      <vt:lpstr>Agile</vt:lpstr>
      <vt:lpstr>Agile</vt:lpstr>
      <vt:lpstr>Agile</vt:lpstr>
      <vt:lpstr>Agile</vt:lpstr>
      <vt:lpstr>שאלות?</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בניית אתרים</dc:title>
  <dc:creator>אלכס גורבצ'וב</dc:creator>
  <cp:lastModifiedBy>אלכס גורבצ'וב</cp:lastModifiedBy>
  <cp:revision>27</cp:revision>
  <dcterms:created xsi:type="dcterms:W3CDTF">2022-03-07T11:44:47Z</dcterms:created>
  <dcterms:modified xsi:type="dcterms:W3CDTF">2023-04-16T11:13:45Z</dcterms:modified>
</cp:coreProperties>
</file>